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6" r:id="rId1"/>
  </p:sldMasterIdLst>
  <p:notesMasterIdLst>
    <p:notesMasterId r:id="rId42"/>
  </p:notesMasterIdLst>
  <p:sldIdLst>
    <p:sldId id="256" r:id="rId2"/>
    <p:sldId id="257" r:id="rId3"/>
    <p:sldId id="258" r:id="rId4"/>
    <p:sldId id="268" r:id="rId5"/>
    <p:sldId id="269" r:id="rId6"/>
    <p:sldId id="259" r:id="rId7"/>
    <p:sldId id="261" r:id="rId8"/>
    <p:sldId id="267" r:id="rId9"/>
    <p:sldId id="262" r:id="rId10"/>
    <p:sldId id="300" r:id="rId11"/>
    <p:sldId id="301" r:id="rId12"/>
    <p:sldId id="303" r:id="rId13"/>
    <p:sldId id="304" r:id="rId14"/>
    <p:sldId id="302" r:id="rId15"/>
    <p:sldId id="305" r:id="rId16"/>
    <p:sldId id="306" r:id="rId17"/>
    <p:sldId id="307" r:id="rId18"/>
    <p:sldId id="308" r:id="rId19"/>
    <p:sldId id="264" r:id="rId20"/>
    <p:sldId id="310" r:id="rId21"/>
    <p:sldId id="312" r:id="rId22"/>
    <p:sldId id="311" r:id="rId23"/>
    <p:sldId id="313" r:id="rId24"/>
    <p:sldId id="314" r:id="rId25"/>
    <p:sldId id="265" r:id="rId26"/>
    <p:sldId id="316" r:id="rId27"/>
    <p:sldId id="309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282" r:id="rId36"/>
    <p:sldId id="324" r:id="rId37"/>
    <p:sldId id="325" r:id="rId38"/>
    <p:sldId id="327" r:id="rId39"/>
    <p:sldId id="299" r:id="rId40"/>
    <p:sldId id="326" r:id="rId4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181"/>
    <p:restoredTop sz="95859"/>
  </p:normalViewPr>
  <p:slideViewPr>
    <p:cSldViewPr snapToGrid="0" snapToObjects="1">
      <p:cViewPr varScale="1">
        <p:scale>
          <a:sx n="109" d="100"/>
          <a:sy n="109" d="100"/>
        </p:scale>
        <p:origin x="192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C1429-9CEC-4B49-A4AC-48209464166A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F8885F-5B79-A142-9723-4306509E5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4605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F8885F-5B79-A142-9723-4306509E5485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0671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F8885F-5B79-A142-9723-4306509E5485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6764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F8885F-5B79-A142-9723-4306509E5485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70573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10/25/21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740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82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870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613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235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10/25/21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094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10/25/21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752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10/25/21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16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10/25/21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372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10/25/21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790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10/25/21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53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10/25/21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344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25" r:id="rId7"/>
    <p:sldLayoutId id="2147483726" r:id="rId8"/>
    <p:sldLayoutId id="2147483727" r:id="rId9"/>
    <p:sldLayoutId id="2147483728" r:id="rId10"/>
    <p:sldLayoutId id="214748373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6" Type="http://schemas.openxmlformats.org/officeDocument/2006/relationships/image" Target="https://i0.wp.com/www.abgconsultoria.com.br/blog/wp-content/uploads/SEM.png?w=1500" TargetMode="Externa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link.springer.com/chapter/10.1007/978-981-13-3071-1_1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link.springer.com/chapter/10.1007/978-981-13-3071-1_1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134">
            <a:extLst>
              <a:ext uri="{FF2B5EF4-FFF2-40B4-BE49-F238E27FC236}">
                <a16:creationId xmlns:a16="http://schemas.microsoft.com/office/drawing/2014/main" id="{310E06F9-9F12-4D1B-92C0-4B30818D0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29" name="Rectangle 136">
            <a:extLst>
              <a:ext uri="{FF2B5EF4-FFF2-40B4-BE49-F238E27FC236}">
                <a16:creationId xmlns:a16="http://schemas.microsoft.com/office/drawing/2014/main" id="{7DA29CF3-8B8B-4DDF-A19B-72E0059DD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22B09C4-870C-1245-9438-58A822761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744909"/>
            <a:ext cx="5562600" cy="26078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dirty="0" err="1"/>
              <a:t>Análise</a:t>
            </a:r>
            <a:r>
              <a:rPr lang="en-US"/>
              <a:t> </a:t>
            </a:r>
            <a:r>
              <a:rPr lang="en-US" err="1"/>
              <a:t>Exploratória</a:t>
            </a:r>
            <a:r>
              <a:rPr lang="en-US"/>
              <a:t> de Dados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1AAA7B8-A778-F144-832F-91757BA4A9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431" y="3549650"/>
            <a:ext cx="6468081" cy="267017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200" dirty="0" err="1"/>
              <a:t>Noções</a:t>
            </a:r>
            <a:r>
              <a:rPr lang="en-US" sz="2200" dirty="0"/>
              <a:t> Gerais </a:t>
            </a:r>
            <a:r>
              <a:rPr lang="en-US" sz="2200" dirty="0" err="1"/>
              <a:t>sobre</a:t>
            </a:r>
            <a:r>
              <a:rPr lang="en-US" sz="2200" dirty="0"/>
              <a:t> o </a:t>
            </a:r>
            <a:r>
              <a:rPr lang="en-US" sz="2200" dirty="0" err="1"/>
              <a:t>Fluxo</a:t>
            </a:r>
            <a:r>
              <a:rPr lang="en-US" sz="2200" dirty="0"/>
              <a:t> de Data Science</a:t>
            </a:r>
          </a:p>
        </p:txBody>
      </p:sp>
      <p:grpSp>
        <p:nvGrpSpPr>
          <p:cNvPr id="1030" name="Group 138">
            <a:extLst>
              <a:ext uri="{FF2B5EF4-FFF2-40B4-BE49-F238E27FC236}">
                <a16:creationId xmlns:a16="http://schemas.microsoft.com/office/drawing/2014/main" id="{2C96D671-CB09-4A40-87DE-E5042068B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67025" y="76200"/>
            <a:ext cx="3997615" cy="6816079"/>
            <a:chOff x="8059620" y="41922"/>
            <a:chExt cx="3997615" cy="6816077"/>
          </a:xfrm>
        </p:grpSpPr>
        <p:pic>
          <p:nvPicPr>
            <p:cNvPr id="140" name="Picture 139">
              <a:extLst>
                <a:ext uri="{FF2B5EF4-FFF2-40B4-BE49-F238E27FC236}">
                  <a16:creationId xmlns:a16="http://schemas.microsoft.com/office/drawing/2014/main" id="{21A0628A-CD3B-450E-BF5A-04678A41E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1031" name="Picture 140">
              <a:extLst>
                <a:ext uri="{FF2B5EF4-FFF2-40B4-BE49-F238E27FC236}">
                  <a16:creationId xmlns:a16="http://schemas.microsoft.com/office/drawing/2014/main" id="{E96386AA-8B39-4EAE-8E84-F62C12CCE9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pic>
        <p:nvPicPr>
          <p:cNvPr id="1026" name="Picture 2" descr="Introduction to Exploratory Data Analysis of Bahmni using R | by Karrtik  Iyer | Bahmni Blog | Medium">
            <a:extLst>
              <a:ext uri="{FF2B5EF4-FFF2-40B4-BE49-F238E27FC236}">
                <a16:creationId xmlns:a16="http://schemas.microsoft.com/office/drawing/2014/main" id="{1EC14298-C08F-804F-ABC9-C817B55185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9" r="2942" b="2"/>
          <a:stretch/>
        </p:blipFill>
        <p:spPr bwMode="auto">
          <a:xfrm>
            <a:off x="6671775" y="891938"/>
            <a:ext cx="5046291" cy="5046291"/>
          </a:xfrm>
          <a:custGeom>
            <a:avLst/>
            <a:gdLst/>
            <a:ahLst/>
            <a:cxnLst/>
            <a:rect l="l" t="t" r="r" b="b"/>
            <a:pathLst>
              <a:path w="4800600" h="4800600">
                <a:moveTo>
                  <a:pt x="2400300" y="0"/>
                </a:moveTo>
                <a:cubicBezTo>
                  <a:pt x="3725949" y="0"/>
                  <a:pt x="4800600" y="1074651"/>
                  <a:pt x="4800600" y="2400300"/>
                </a:cubicBezTo>
                <a:cubicBezTo>
                  <a:pt x="4800600" y="3725949"/>
                  <a:pt x="3725949" y="4800600"/>
                  <a:pt x="2400300" y="4800600"/>
                </a:cubicBezTo>
                <a:cubicBezTo>
                  <a:pt x="1074651" y="4800600"/>
                  <a:pt x="0" y="3725949"/>
                  <a:pt x="0" y="2400300"/>
                </a:cubicBezTo>
                <a:cubicBezTo>
                  <a:pt x="0" y="1074651"/>
                  <a:pt x="1074651" y="0"/>
                  <a:pt x="24003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ubtítulo 2">
            <a:extLst>
              <a:ext uri="{FF2B5EF4-FFF2-40B4-BE49-F238E27FC236}">
                <a16:creationId xmlns:a16="http://schemas.microsoft.com/office/drawing/2014/main" id="{7FC2A19C-5F1E-DD44-B417-2B4BE2316AEF}"/>
              </a:ext>
            </a:extLst>
          </p:cNvPr>
          <p:cNvSpPr txBox="1">
            <a:spLocks/>
          </p:cNvSpPr>
          <p:nvPr/>
        </p:nvSpPr>
        <p:spPr>
          <a:xfrm>
            <a:off x="797106" y="5624450"/>
            <a:ext cx="3894376" cy="88290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pt-BR" sz="1000"/>
              <a:t>João Pedro Albino</a:t>
            </a:r>
          </a:p>
          <a:p>
            <a:pPr>
              <a:lnSpc>
                <a:spcPct val="90000"/>
              </a:lnSpc>
            </a:pPr>
            <a:r>
              <a:rPr lang="pt-BR" sz="1000"/>
              <a:t>Departamento de Computação / Faculdade de Ciências</a:t>
            </a:r>
          </a:p>
          <a:p>
            <a:pPr>
              <a:lnSpc>
                <a:spcPct val="90000"/>
              </a:lnSpc>
            </a:pPr>
            <a:r>
              <a:rPr lang="pt-BR" sz="1000"/>
              <a:t>PPG-</a:t>
            </a:r>
            <a:r>
              <a:rPr lang="pt-BR" sz="1000" err="1"/>
              <a:t>MiT</a:t>
            </a:r>
            <a:r>
              <a:rPr lang="pt-BR" sz="1000"/>
              <a:t> / Faculdade de Artes, Arquitetura, Comunicação e Design</a:t>
            </a:r>
          </a:p>
          <a:p>
            <a:pPr>
              <a:lnSpc>
                <a:spcPct val="90000"/>
              </a:lnSpc>
            </a:pPr>
            <a:endParaRPr lang="pt-BR" sz="1000"/>
          </a:p>
        </p:txBody>
      </p:sp>
    </p:spTree>
    <p:extLst>
      <p:ext uri="{BB962C8B-B14F-4D97-AF65-F5344CB8AC3E}">
        <p14:creationId xmlns:p14="http://schemas.microsoft.com/office/powerpoint/2010/main" val="2593508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4FB2F27-3F7D-440E-A905-86607A926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678C14-A033-4139-BCA9-8382B0396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4763DA8-CE3A-4B30-B2F5-0D128777F7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6B75A5A-FDA7-4C8E-BD65-8506C42AA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0E6AFCAB-12BF-4A0B-B089-A794259D2F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2768ED8-0D92-FA4A-8D1D-39F2AA190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9599"/>
            <a:ext cx="4191000" cy="26828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Pensamento estatístico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0723DBD-BB56-EE4D-9A6A-4267F0EB33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429000"/>
            <a:ext cx="4190730" cy="26670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/>
              <a:t>Raciocínio analítico que enfoca a onipresença da variação;</a:t>
            </a:r>
          </a:p>
          <a:p>
            <a:pPr lvl="1"/>
            <a:r>
              <a:rPr lang="en-US" sz="1700"/>
              <a:t>Investigação das fontes de variação; </a:t>
            </a:r>
          </a:p>
          <a:p>
            <a:pPr lvl="1"/>
            <a:r>
              <a:rPr lang="en-US" sz="1700"/>
              <a:t>Planejamento de coleta de dados com a variação em mente; </a:t>
            </a:r>
          </a:p>
          <a:p>
            <a:pPr lvl="1"/>
            <a:r>
              <a:rPr lang="en-US" sz="1700"/>
              <a:t>Quantificação da variação; </a:t>
            </a:r>
          </a:p>
          <a:p>
            <a:pPr lvl="1"/>
            <a:r>
              <a:rPr lang="en-US" sz="1700"/>
              <a:t>Explicação da variação. </a:t>
            </a:r>
          </a:p>
          <a:p>
            <a:endParaRPr lang="en-US" sz="1700"/>
          </a:p>
          <a:p>
            <a:endParaRPr lang="en-US" sz="1700"/>
          </a:p>
        </p:txBody>
      </p:sp>
      <p:pic>
        <p:nvPicPr>
          <p:cNvPr id="6" name="Espaço Reservado para Conteúdo 5" descr="Diagrama&#10;&#10;Descrição gerada automaticamente">
            <a:extLst>
              <a:ext uri="{FF2B5EF4-FFF2-40B4-BE49-F238E27FC236}">
                <a16:creationId xmlns:a16="http://schemas.microsoft.com/office/drawing/2014/main" id="{F6101FC6-204D-164B-92A3-F1DEF5AC9A4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5562600" y="2029424"/>
            <a:ext cx="5881672" cy="2646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921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3A3706-A0D0-3D44-883F-1CF68A40E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Conceitos essenciais de estatística básica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CD69AB8-1977-AA49-82A3-DB2DEE8FA55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pt-BR"/>
              <a:t>Estatística descritiva</a:t>
            </a:r>
          </a:p>
          <a:p>
            <a:pPr lvl="1"/>
            <a:r>
              <a:rPr lang="pt-BR"/>
              <a:t>Ramo da estatística que aplica várias </a:t>
            </a:r>
            <a:r>
              <a:rPr lang="pt-BR" i="1"/>
              <a:t>técnicas</a:t>
            </a:r>
            <a:r>
              <a:rPr lang="pt-BR"/>
              <a:t> para </a:t>
            </a:r>
            <a:r>
              <a:rPr lang="pt-BR" b="1"/>
              <a:t>descrever e sumarizar</a:t>
            </a:r>
            <a:r>
              <a:rPr lang="pt-BR"/>
              <a:t> um conjunto de dados (</a:t>
            </a:r>
            <a:r>
              <a:rPr lang="pt-BR" err="1"/>
              <a:t>dataset</a:t>
            </a:r>
            <a:r>
              <a:rPr lang="pt-BR"/>
              <a:t>).</a:t>
            </a:r>
          </a:p>
          <a:p>
            <a:pPr lvl="1"/>
            <a:r>
              <a:rPr lang="pt-BR"/>
              <a:t>A disponibilidade de uma grande quantidade de dados e de métodos computacionais muito eficientes revigorou está área da estatística</a:t>
            </a:r>
          </a:p>
          <a:p>
            <a:pPr lvl="1"/>
            <a:r>
              <a:rPr lang="pt-BR"/>
              <a:t>Fornece resumos simples sobre a amostra e sobre as observações que foram feitas.</a:t>
            </a:r>
          </a:p>
          <a:p>
            <a:pPr lvl="1"/>
            <a:r>
              <a:rPr lang="pt-BR"/>
              <a:t>O resumo pode ser quantitativo ou visual.</a:t>
            </a:r>
          </a:p>
          <a:p>
            <a:r>
              <a:rPr lang="pt-BR"/>
              <a:t>Recentemente coleção de técnicas de resumos        análise exploratória de dados</a:t>
            </a:r>
          </a:p>
        </p:txBody>
      </p:sp>
      <p:pic>
        <p:nvPicPr>
          <p:cNvPr id="6" name="Espaço Reservado para Conteúdo 5" descr="Diagrama&#10;&#10;Descrição gerada automaticamente">
            <a:extLst>
              <a:ext uri="{FF2B5EF4-FFF2-40B4-BE49-F238E27FC236}">
                <a16:creationId xmlns:a16="http://schemas.microsoft.com/office/drawing/2014/main" id="{2B4064A0-28D7-AF40-BB55-5F4CC2A08C6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863593"/>
            <a:ext cx="5561013" cy="4275402"/>
          </a:xfrm>
        </p:spPr>
      </p:pic>
      <p:sp>
        <p:nvSpPr>
          <p:cNvPr id="7" name="Seta para a Direita 6">
            <a:extLst>
              <a:ext uri="{FF2B5EF4-FFF2-40B4-BE49-F238E27FC236}">
                <a16:creationId xmlns:a16="http://schemas.microsoft.com/office/drawing/2014/main" id="{975CA1A4-13C9-BC4C-94F3-82E314F73990}"/>
              </a:ext>
            </a:extLst>
          </p:cNvPr>
          <p:cNvSpPr/>
          <p:nvPr/>
        </p:nvSpPr>
        <p:spPr>
          <a:xfrm>
            <a:off x="1940313" y="5430643"/>
            <a:ext cx="434897" cy="395423"/>
          </a:xfrm>
          <a:prstGeom prst="rightArrow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74031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3A3706-A0D0-3D44-883F-1CF68A40E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/>
              <a:t>Conceitos essenciais</a:t>
            </a:r>
            <a:br>
              <a:rPr lang="pt-BR"/>
            </a:br>
            <a:r>
              <a:rPr lang="pt-BR"/>
              <a:t>Estatística descritiva</a:t>
            </a:r>
            <a:br>
              <a:rPr lang="pt-BR"/>
            </a:br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CD69AB8-1977-AA49-82A3-DB2DEE8FA55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/>
              <a:t>Análise univariada</a:t>
            </a:r>
          </a:p>
          <a:p>
            <a:pPr lvl="1"/>
            <a:r>
              <a:rPr lang="pt-BR"/>
              <a:t>Descreve a distribuição de uma </a:t>
            </a:r>
            <a:r>
              <a:rPr lang="pt-BR" b="1"/>
              <a:t>única variável</a:t>
            </a:r>
          </a:p>
          <a:p>
            <a:pPr lvl="2"/>
            <a:r>
              <a:rPr lang="pt-BR" b="1"/>
              <a:t>medida central </a:t>
            </a:r>
            <a:r>
              <a:rPr lang="pt-BR"/>
              <a:t>da variável: </a:t>
            </a:r>
          </a:p>
          <a:p>
            <a:pPr lvl="3"/>
            <a:r>
              <a:rPr lang="pt-BR" i="1"/>
              <a:t>Média</a:t>
            </a:r>
          </a:p>
          <a:p>
            <a:pPr lvl="3"/>
            <a:r>
              <a:rPr lang="pt-BR" i="1"/>
              <a:t>mediana </a:t>
            </a:r>
          </a:p>
          <a:p>
            <a:pPr lvl="3"/>
            <a:r>
              <a:rPr lang="pt-BR" i="1"/>
              <a:t>moda</a:t>
            </a:r>
          </a:p>
          <a:p>
            <a:pPr lvl="2"/>
            <a:r>
              <a:rPr lang="pt-BR" b="1"/>
              <a:t>dispersão</a:t>
            </a:r>
            <a:r>
              <a:rPr lang="pt-BR"/>
              <a:t> da variável: </a:t>
            </a:r>
          </a:p>
          <a:p>
            <a:pPr lvl="3"/>
            <a:r>
              <a:rPr lang="pt-BR" b="1"/>
              <a:t>diferença</a:t>
            </a:r>
            <a:r>
              <a:rPr lang="pt-BR"/>
              <a:t> entre </a:t>
            </a:r>
            <a:r>
              <a:rPr lang="pt-BR" b="1"/>
              <a:t>maior </a:t>
            </a:r>
            <a:r>
              <a:rPr lang="pt-BR"/>
              <a:t>e </a:t>
            </a:r>
            <a:r>
              <a:rPr lang="pt-BR" b="1"/>
              <a:t>menor</a:t>
            </a:r>
            <a:r>
              <a:rPr lang="pt-BR"/>
              <a:t> valor</a:t>
            </a:r>
          </a:p>
          <a:p>
            <a:pPr lvl="3"/>
            <a:r>
              <a:rPr lang="pt-BR" b="1" err="1"/>
              <a:t>quantil</a:t>
            </a:r>
            <a:r>
              <a:rPr lang="pt-BR" b="1"/>
              <a:t>/quartil</a:t>
            </a:r>
          </a:p>
          <a:p>
            <a:pPr lvl="3"/>
            <a:r>
              <a:rPr lang="pt-BR" b="1"/>
              <a:t>Variância</a:t>
            </a:r>
          </a:p>
          <a:p>
            <a:pPr lvl="3"/>
            <a:r>
              <a:rPr lang="pt-BR" b="1"/>
              <a:t>desvio padrão</a:t>
            </a:r>
          </a:p>
        </p:txBody>
      </p:sp>
      <p:pic>
        <p:nvPicPr>
          <p:cNvPr id="6" name="Espaço Reservado para Conteúdo 5" descr="Diagrama&#10;&#10;Descrição gerada automaticamente">
            <a:extLst>
              <a:ext uri="{FF2B5EF4-FFF2-40B4-BE49-F238E27FC236}">
                <a16:creationId xmlns:a16="http://schemas.microsoft.com/office/drawing/2014/main" id="{2B4064A0-28D7-AF40-BB55-5F4CC2A08C6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863593"/>
            <a:ext cx="5561013" cy="4275402"/>
          </a:xfrm>
        </p:spPr>
      </p:pic>
    </p:spTree>
    <p:extLst>
      <p:ext uri="{BB962C8B-B14F-4D97-AF65-F5344CB8AC3E}">
        <p14:creationId xmlns:p14="http://schemas.microsoft.com/office/powerpoint/2010/main" val="3931531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3A3706-A0D0-3D44-883F-1CF68A40E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/>
              <a:t>Conceitos essenciais</a:t>
            </a:r>
            <a:br>
              <a:rPr lang="pt-BR"/>
            </a:br>
            <a:r>
              <a:rPr lang="pt-BR"/>
              <a:t>Estatística descritiva</a:t>
            </a:r>
            <a:br>
              <a:rPr lang="pt-BR"/>
            </a:br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CD69AB8-1977-AA49-82A3-DB2DEE8FA55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/>
              <a:t>Análise bivariada</a:t>
            </a:r>
          </a:p>
          <a:p>
            <a:pPr lvl="1"/>
            <a:r>
              <a:rPr lang="pt-BR"/>
              <a:t>Quando uma amostra consiste de </a:t>
            </a:r>
            <a:r>
              <a:rPr lang="pt-BR" b="1"/>
              <a:t>mais de uma variável</a:t>
            </a:r>
          </a:p>
          <a:p>
            <a:pPr lvl="1"/>
            <a:r>
              <a:rPr lang="pt-BR"/>
              <a:t>Não é só análise descritiva simples, mas também </a:t>
            </a:r>
            <a:r>
              <a:rPr lang="pt-BR" i="1"/>
              <a:t>o relacionamento entre duas variáveis diferentes</a:t>
            </a:r>
          </a:p>
          <a:p>
            <a:pPr lvl="1"/>
            <a:r>
              <a:rPr lang="pt-BR"/>
              <a:t>Medidas quantitativas de </a:t>
            </a:r>
            <a:r>
              <a:rPr lang="pt-BR" b="1"/>
              <a:t>dependência</a:t>
            </a:r>
            <a:r>
              <a:rPr lang="pt-BR"/>
              <a:t> incluem: </a:t>
            </a:r>
          </a:p>
          <a:p>
            <a:pPr lvl="3"/>
            <a:r>
              <a:rPr lang="pt-BR" b="1"/>
              <a:t>Correlação</a:t>
            </a:r>
          </a:p>
          <a:p>
            <a:pPr lvl="4"/>
            <a:r>
              <a:rPr lang="pt-BR" b="1"/>
              <a:t>Pearson</a:t>
            </a:r>
            <a:r>
              <a:rPr lang="pt-BR"/>
              <a:t>: quando ambas variáveis são contínuas </a:t>
            </a:r>
          </a:p>
          <a:p>
            <a:pPr lvl="4"/>
            <a:r>
              <a:rPr lang="pt-BR" b="1" err="1"/>
              <a:t>Spearman</a:t>
            </a:r>
            <a:r>
              <a:rPr lang="pt-BR"/>
              <a:t>: quando as variáveis são descontínuas</a:t>
            </a:r>
          </a:p>
          <a:p>
            <a:pPr lvl="2"/>
            <a:r>
              <a:rPr lang="pt-BR" b="1"/>
              <a:t>covariância</a:t>
            </a:r>
            <a:endParaRPr lang="pt-BR"/>
          </a:p>
        </p:txBody>
      </p:sp>
      <p:pic>
        <p:nvPicPr>
          <p:cNvPr id="6" name="Espaço Reservado para Conteúdo 5" descr="Diagrama&#10;&#10;Descrição gerada automaticamente">
            <a:extLst>
              <a:ext uri="{FF2B5EF4-FFF2-40B4-BE49-F238E27FC236}">
                <a16:creationId xmlns:a16="http://schemas.microsoft.com/office/drawing/2014/main" id="{2B4064A0-28D7-AF40-BB55-5F4CC2A08C6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863593"/>
            <a:ext cx="5561013" cy="4275402"/>
          </a:xfrm>
        </p:spPr>
      </p:pic>
    </p:spTree>
    <p:extLst>
      <p:ext uri="{BB962C8B-B14F-4D97-AF65-F5344CB8AC3E}">
        <p14:creationId xmlns:p14="http://schemas.microsoft.com/office/powerpoint/2010/main" val="9993039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54EDBA2-E203-497D-AB28-73A06B2DF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B0803BB8-5406-470B-B62A-E9655DE096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34" name="Picture 24">
              <a:extLst>
                <a:ext uri="{FF2B5EF4-FFF2-40B4-BE49-F238E27FC236}">
                  <a16:creationId xmlns:a16="http://schemas.microsoft.com/office/drawing/2014/main" id="{E12C3203-0987-4CF5-AA8C-5FBB11C706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23A3706-A0D0-3D44-883F-1CF68A40E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6992"/>
            <a:ext cx="5413250" cy="166457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Conceitos essenciais</a:t>
            </a:r>
            <a:br>
              <a:rPr lang="en-US"/>
            </a:br>
            <a:r>
              <a:rPr lang="en-US"/>
              <a:t>Probabilidade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CD69AB8-1977-AA49-82A3-DB2DEE8FA5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411653"/>
            <a:ext cx="5412901" cy="372861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/>
              <a:t>Área da Matemática que calcula as chances de um evento ocorrer, em um determinado contexto</a:t>
            </a:r>
          </a:p>
          <a:p>
            <a:r>
              <a:rPr lang="en-US" sz="1800"/>
              <a:t>Serve para obter estimativas matemáticas da possibilidade de certos eventos acontecerem ao acaso.</a:t>
            </a:r>
          </a:p>
        </p:txBody>
      </p:sp>
      <p:pic>
        <p:nvPicPr>
          <p:cNvPr id="8" name="Espaço Reservado para Conteúdo 7" descr="Forma&#10;&#10;Descrição gerada automaticamente">
            <a:extLst>
              <a:ext uri="{FF2B5EF4-FFF2-40B4-BE49-F238E27FC236}">
                <a16:creationId xmlns:a16="http://schemas.microsoft.com/office/drawing/2014/main" id="{B211A1D1-CEF9-1442-9889-A0D7CDD479B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8025006" y="538478"/>
            <a:ext cx="2390390" cy="2708658"/>
          </a:xfrm>
          <a:prstGeom prst="rect">
            <a:avLst/>
          </a:prstGeom>
        </p:spPr>
      </p:pic>
      <p:pic>
        <p:nvPicPr>
          <p:cNvPr id="10" name="Imagem 9" descr="Tela de celular com aplicativos&#10;&#10;Descrição gerada automaticamente com confiança média">
            <a:extLst>
              <a:ext uri="{FF2B5EF4-FFF2-40B4-BE49-F238E27FC236}">
                <a16:creationId xmlns:a16="http://schemas.microsoft.com/office/drawing/2014/main" id="{5458ACAA-DC3E-4D4B-AA02-ACE849C1B0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9188" y="3424712"/>
            <a:ext cx="3762025" cy="2708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482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3A3706-A0D0-3D44-883F-1CF68A40E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/>
              <a:t>Conceitos essenciais</a:t>
            </a:r>
            <a:br>
              <a:rPr lang="pt-BR"/>
            </a:br>
            <a:r>
              <a:rPr lang="pt-BR"/>
              <a:t>Estatística Inferencial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CD69AB8-1977-AA49-82A3-DB2DEE8FA5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4"/>
            <a:ext cx="5797140" cy="5523029"/>
          </a:xfrm>
        </p:spPr>
        <p:txBody>
          <a:bodyPr>
            <a:normAutofit fontScale="70000" lnSpcReduction="20000"/>
          </a:bodyPr>
          <a:lstStyle/>
          <a:p>
            <a:r>
              <a:rPr lang="pt-BR"/>
              <a:t>Processo pelo qual estatísticos tiram conclusões acerca da </a:t>
            </a:r>
            <a:r>
              <a:rPr lang="pt-BR" b="1"/>
              <a:t>população</a:t>
            </a:r>
            <a:r>
              <a:rPr lang="pt-BR"/>
              <a:t> usando informação de uma </a:t>
            </a:r>
            <a:r>
              <a:rPr lang="pt-BR" b="1"/>
              <a:t>amostra</a:t>
            </a:r>
          </a:p>
          <a:p>
            <a:r>
              <a:rPr lang="pt-BR"/>
              <a:t>Assume-se que a população é muito maior do que o </a:t>
            </a:r>
            <a:r>
              <a:rPr lang="pt-BR" err="1"/>
              <a:t>dataset</a:t>
            </a:r>
            <a:r>
              <a:rPr lang="pt-BR"/>
              <a:t> utilizado (amostra)</a:t>
            </a:r>
          </a:p>
          <a:p>
            <a:r>
              <a:rPr lang="pt-BR"/>
              <a:t>Sempre vem acompanhada de uma medida de precisão sobre sua veracidade</a:t>
            </a:r>
          </a:p>
          <a:p>
            <a:r>
              <a:rPr lang="pt-BR"/>
              <a:t>Principais tipos de inferência </a:t>
            </a:r>
          </a:p>
          <a:p>
            <a:pPr lvl="1"/>
            <a:r>
              <a:rPr lang="pt-BR" err="1"/>
              <a:t>Frequencista</a:t>
            </a:r>
            <a:r>
              <a:rPr lang="pt-BR"/>
              <a:t> (ou clássica)</a:t>
            </a:r>
          </a:p>
          <a:p>
            <a:pPr lvl="2"/>
            <a:r>
              <a:rPr lang="pt-BR"/>
              <a:t>enfatiza a frequência ou proporção dos dados</a:t>
            </a:r>
          </a:p>
          <a:p>
            <a:pPr lvl="2"/>
            <a:r>
              <a:rPr lang="pt-BR"/>
              <a:t>metodologias: testes de hipóteses e intervalos de confiança</a:t>
            </a:r>
          </a:p>
          <a:p>
            <a:pPr lvl="1"/>
            <a:r>
              <a:rPr lang="pt-BR"/>
              <a:t>Inferência bayesiana</a:t>
            </a:r>
          </a:p>
          <a:p>
            <a:pPr lvl="2"/>
            <a:r>
              <a:rPr lang="pt-BR"/>
              <a:t>avaliação de hipóteses pela máxima verossimilhança (MLE - </a:t>
            </a:r>
            <a:r>
              <a:rPr lang="pt-BR" err="1"/>
              <a:t>maximum-likelihood</a:t>
            </a:r>
            <a:r>
              <a:rPr lang="pt-BR"/>
              <a:t> </a:t>
            </a:r>
            <a:r>
              <a:rPr lang="pt-BR" err="1"/>
              <a:t>estimation</a:t>
            </a:r>
            <a:r>
              <a:rPr lang="pt-BR"/>
              <a:t>)</a:t>
            </a:r>
          </a:p>
          <a:p>
            <a:pPr lvl="2"/>
            <a:r>
              <a:rPr lang="pt-BR"/>
              <a:t>utilizada em métodos computacionais relacionados à IA, mineração de dados, linguística</a:t>
            </a:r>
          </a:p>
        </p:txBody>
      </p:sp>
      <p:pic>
        <p:nvPicPr>
          <p:cNvPr id="6" name="Espaço Reservado para Conteúdo 5" descr="Diagrama&#10;&#10;Descrição gerada automaticamente">
            <a:extLst>
              <a:ext uri="{FF2B5EF4-FFF2-40B4-BE49-F238E27FC236}">
                <a16:creationId xmlns:a16="http://schemas.microsoft.com/office/drawing/2014/main" id="{2B4064A0-28D7-AF40-BB55-5F4CC2A08C6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863593"/>
            <a:ext cx="5561013" cy="4275402"/>
          </a:xfrm>
        </p:spPr>
      </p:pic>
    </p:spTree>
    <p:extLst>
      <p:ext uri="{BB962C8B-B14F-4D97-AF65-F5344CB8AC3E}">
        <p14:creationId xmlns:p14="http://schemas.microsoft.com/office/powerpoint/2010/main" val="2027318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ADF52A-8C93-9543-B788-C01626A10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/>
              <a:t>Estendendo conceitos estatísticos</a:t>
            </a:r>
            <a:br>
              <a:rPr lang="pt-BR"/>
            </a:br>
            <a:r>
              <a:rPr lang="pt-BR"/>
              <a:t>Análise Multivariada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E68240A-2D17-EA4E-933F-31FF0C4E72A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pt-BR"/>
              <a:t>Conjunto de métodos estatísticos utilizados em situações em que várias variáveis são medidas simultaneamente em cada elemento amostral</a:t>
            </a:r>
          </a:p>
          <a:p>
            <a:r>
              <a:rPr lang="pt-BR"/>
              <a:t>As variáveis são correlacionadas entre si e quanto maior o número de variáveis, mais complexa torna-se a análise por métodos comuns</a:t>
            </a:r>
          </a:p>
          <a:p>
            <a:r>
              <a:rPr lang="pt-BR"/>
              <a:t>Utilizada com o propósito de simplificar ou facilitar a interpretação do fenômeno que está sendo estudado.</a:t>
            </a:r>
          </a:p>
          <a:p>
            <a:r>
              <a:rPr lang="pt-BR"/>
              <a:t>Métodos mais utilizados:</a:t>
            </a:r>
          </a:p>
          <a:p>
            <a:pPr lvl="1"/>
            <a:r>
              <a:rPr lang="pt-BR"/>
              <a:t>Análise de correspondência</a:t>
            </a:r>
          </a:p>
          <a:p>
            <a:pPr lvl="1"/>
            <a:r>
              <a:rPr lang="pt-BR" b="1"/>
              <a:t>Análise de componentes principais</a:t>
            </a:r>
          </a:p>
          <a:p>
            <a:pPr lvl="1"/>
            <a:r>
              <a:rPr lang="pt-BR" b="1"/>
              <a:t>Análise fatorial</a:t>
            </a:r>
          </a:p>
          <a:p>
            <a:pPr lvl="1"/>
            <a:r>
              <a:rPr lang="pt-BR" b="1"/>
              <a:t>Análise de cluster</a:t>
            </a:r>
          </a:p>
          <a:p>
            <a:pPr lvl="1"/>
            <a:r>
              <a:rPr lang="pt-BR" b="1"/>
              <a:t>Análise de regressão múltipla</a:t>
            </a:r>
          </a:p>
          <a:p>
            <a:pPr lvl="1"/>
            <a:r>
              <a:rPr lang="pt-BR" b="1"/>
              <a:t>Modelagem de equações estruturais</a:t>
            </a:r>
          </a:p>
        </p:txBody>
      </p:sp>
      <p:pic>
        <p:nvPicPr>
          <p:cNvPr id="6146" name="Picture 2" descr="ilustração análise fatorial">
            <a:extLst>
              <a:ext uri="{FF2B5EF4-FFF2-40B4-BE49-F238E27FC236}">
                <a16:creationId xmlns:a16="http://schemas.microsoft.com/office/drawing/2014/main" id="{9A7C9F6E-0C4B-CB41-B44C-29498E18C2EF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2942" y="1922460"/>
            <a:ext cx="2503602" cy="1795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E4BE8E9D-0F2F-2041-A1DC-11BBFC586D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1" y="3878281"/>
            <a:ext cx="2739570" cy="2945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Capítulo 5 Regressão Múltipla | Software R: curso avançado">
            <a:extLst>
              <a:ext uri="{FF2B5EF4-FFF2-40B4-BE49-F238E27FC236}">
                <a16:creationId xmlns:a16="http://schemas.microsoft.com/office/drawing/2014/main" id="{8BEFFEAA-E89A-2B4F-B044-29FCE0146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9685" y="1922460"/>
            <a:ext cx="2739570" cy="1956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10">
            <a:extLst>
              <a:ext uri="{FF2B5EF4-FFF2-40B4-BE49-F238E27FC236}">
                <a16:creationId xmlns:a16="http://schemas.microsoft.com/office/drawing/2014/main" id="{38365BD9-851E-9A45-8E34-F5D0C5319B8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2018865" y="3081319"/>
            <a:ext cx="696763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pic>
        <p:nvPicPr>
          <p:cNvPr id="6153" name="Imagem 1" descr="Equações Estruturais">
            <a:extLst>
              <a:ext uri="{FF2B5EF4-FFF2-40B4-BE49-F238E27FC236}">
                <a16:creationId xmlns:a16="http://schemas.microsoft.com/office/drawing/2014/main" id="{1FFA3B14-C3F8-CD41-A822-6A2170225C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4058" y="4243403"/>
            <a:ext cx="3497942" cy="2139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10112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46CE6D2F-D99F-C34F-A297-32EF194ED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Resumo</a:t>
            </a:r>
          </a:p>
        </p:txBody>
      </p:sp>
      <p:pic>
        <p:nvPicPr>
          <p:cNvPr id="8" name="Espaço Reservado para Conteúdo 7" descr="Diagrama&#10;&#10;Descrição gerada automaticamente">
            <a:extLst>
              <a:ext uri="{FF2B5EF4-FFF2-40B4-BE49-F238E27FC236}">
                <a16:creationId xmlns:a16="http://schemas.microsoft.com/office/drawing/2014/main" id="{461D745D-56D2-004A-BC34-775CCD8D12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6910" y="1960800"/>
            <a:ext cx="9256261" cy="4691098"/>
          </a:xfrm>
        </p:spPr>
      </p:pic>
    </p:spTree>
    <p:extLst>
      <p:ext uri="{BB962C8B-B14F-4D97-AF65-F5344CB8AC3E}">
        <p14:creationId xmlns:p14="http://schemas.microsoft.com/office/powerpoint/2010/main" val="2492331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BADB362-9771-4A3C-B9E5-6777F34C5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B7EE0F1-8891-214C-BF76-6EF49A626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275" y="336607"/>
            <a:ext cx="8887954" cy="1317474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err="1"/>
              <a:t>Resumo</a:t>
            </a:r>
            <a:r>
              <a:rPr lang="en-US"/>
              <a:t>:</a:t>
            </a:r>
            <a:br>
              <a:rPr lang="en-US"/>
            </a:br>
            <a:r>
              <a:rPr lang="en-US" err="1"/>
              <a:t>Etapas</a:t>
            </a:r>
            <a:r>
              <a:rPr lang="en-US"/>
              <a:t> da </a:t>
            </a:r>
            <a:r>
              <a:rPr lang="en-US" err="1"/>
              <a:t>Análise</a:t>
            </a:r>
            <a:r>
              <a:rPr lang="en-US"/>
              <a:t> </a:t>
            </a:r>
            <a:r>
              <a:rPr lang="en-US" err="1"/>
              <a:t>Estatística</a:t>
            </a:r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C5D976F-50BF-4FEC-B797-AACEB2C35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67025" y="76200"/>
            <a:ext cx="3997615" cy="6816079"/>
            <a:chOff x="8059620" y="41922"/>
            <a:chExt cx="3997615" cy="6816077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3C66400-9114-4E43-A4CC-E3DCF49D43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89B7520A-668D-4486-B70D-BCEA3D961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pic>
        <p:nvPicPr>
          <p:cNvPr id="7" name="Espaço Reservado para Conteúdo 6" descr="Diagrama&#10;&#10;Descrição gerada automaticamente">
            <a:extLst>
              <a:ext uri="{FF2B5EF4-FFF2-40B4-BE49-F238E27FC236}">
                <a16:creationId xmlns:a16="http://schemas.microsoft.com/office/drawing/2014/main" id="{2D2C4EB8-811A-404D-80D0-858F8CB671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007898" y="2667000"/>
            <a:ext cx="8176204" cy="3638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2153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>
            <a:extLst>
              <a:ext uri="{FF2B5EF4-FFF2-40B4-BE49-F238E27FC236}">
                <a16:creationId xmlns:a16="http://schemas.microsoft.com/office/drawing/2014/main" id="{08916EAA-0A31-AA4C-8A4E-30823E0FC6BE}"/>
              </a:ext>
            </a:extLst>
          </p:cNvPr>
          <p:cNvSpPr txBox="1"/>
          <p:nvPr/>
        </p:nvSpPr>
        <p:spPr>
          <a:xfrm>
            <a:off x="1422400" y="8890000"/>
            <a:ext cx="4674357" cy="201915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296">
                <a:solidFill>
                  <a:schemeClr val="bg1"/>
                </a:solidFill>
                <a:latin typeface="Arial Unicode MS" pitchFamily="18" charset="0"/>
                <a:cs typeface="Arial Unicode MS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https://link.springer.com/chapter/10.1007/978-981-13-3071-1_1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42C40534-9BB4-8A42-BDDA-B2F240395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Escalas de Mensuração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640A3DA9-E189-1143-AB53-D08A5BD378D0}"/>
              </a:ext>
            </a:extLst>
          </p:cNvPr>
          <p:cNvSpPr txBox="1"/>
          <p:nvPr/>
        </p:nvSpPr>
        <p:spPr>
          <a:xfrm>
            <a:off x="458694" y="1973943"/>
            <a:ext cx="11274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/>
              <a:t>As técnicas a serem utilizadas na análise dependem da natureza de mensuração das variáveis de interesse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EEC781FF-53B5-8B4A-B1AC-DF4C8CD4D773}"/>
              </a:ext>
            </a:extLst>
          </p:cNvPr>
          <p:cNvSpPr txBox="1"/>
          <p:nvPr/>
        </p:nvSpPr>
        <p:spPr>
          <a:xfrm>
            <a:off x="458694" y="2549134"/>
            <a:ext cx="525222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/>
              <a:t>Nominal: </a:t>
            </a:r>
            <a:r>
              <a:rPr lang="pt-BR"/>
              <a:t>as variáveis são medidas em classes discretas, mas não é possível estabelecer ordem.</a:t>
            </a:r>
          </a:p>
          <a:p>
            <a:r>
              <a:rPr lang="pt-BR" b="1"/>
              <a:t>Ordinal: </a:t>
            </a:r>
            <a:r>
              <a:rPr lang="pt-BR"/>
              <a:t>as variáveis são medidas em classes discretas entre as quais é possível definir uma ordem, segundo uma relação descritível mas não quantificável. </a:t>
            </a:r>
          </a:p>
          <a:p>
            <a:r>
              <a:rPr lang="pt-BR" b="1"/>
              <a:t>Intervalar: </a:t>
            </a:r>
            <a:r>
              <a:rPr lang="pt-BR"/>
              <a:t>as variáveis assumem valores quantitativos, não possuem zero absoluto, i.e. não possuem uma medida de ausência de atributo. </a:t>
            </a:r>
          </a:p>
          <a:p>
            <a:r>
              <a:rPr lang="pt-BR" b="1"/>
              <a:t>Razão: </a:t>
            </a:r>
            <a:r>
              <a:rPr lang="pt-BR"/>
              <a:t>as variáveis assumem valores quantitativos, cuja relação exata entre estes é possível definir porque esta escala possui um zero absoluto. </a:t>
            </a:r>
          </a:p>
        </p:txBody>
      </p:sp>
      <p:pic>
        <p:nvPicPr>
          <p:cNvPr id="13" name="Imagem 12" descr="Uma imagem contendo Diagrama&#10;&#10;Descrição gerada automaticamente">
            <a:extLst>
              <a:ext uri="{FF2B5EF4-FFF2-40B4-BE49-F238E27FC236}">
                <a16:creationId xmlns:a16="http://schemas.microsoft.com/office/drawing/2014/main" id="{5FC226E6-FFE2-0E4A-BC81-35FF29C739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972" y="3133012"/>
            <a:ext cx="5368617" cy="315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201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A4FB2F27-3F7D-440E-A905-86607A926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F678C14-A033-4139-BCA9-8382B0396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3489A2D2-B3AA-488C-B20E-15DBB9754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94385" y="0"/>
            <a:ext cx="3997615" cy="6816079"/>
            <a:chOff x="8059620" y="41922"/>
            <a:chExt cx="3997615" cy="6816077"/>
          </a:xfrm>
        </p:grpSpPr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7C8EAD1A-FDD8-42C1-BC99-CCB0CC628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E897C8CE-9AE7-4BB3-B76A-13264EA74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2817FC22-87C9-154C-9AF9-DD9D4FE22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1339"/>
            <a:ext cx="10606072" cy="190086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Introdução</a:t>
            </a:r>
          </a:p>
        </p:txBody>
      </p:sp>
      <p:sp>
        <p:nvSpPr>
          <p:cNvPr id="24" name="TextBox 1">
            <a:extLst>
              <a:ext uri="{FF2B5EF4-FFF2-40B4-BE49-F238E27FC236}">
                <a16:creationId xmlns:a16="http://schemas.microsoft.com/office/drawing/2014/main" id="{48D896A4-4AC0-9849-AFCA-09FBC1466590}"/>
              </a:ext>
            </a:extLst>
          </p:cNvPr>
          <p:cNvSpPr txBox="1"/>
          <p:nvPr/>
        </p:nvSpPr>
        <p:spPr>
          <a:xfrm>
            <a:off x="838200" y="2590802"/>
            <a:ext cx="4647901" cy="3423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en-US" altLang="zh-CN" err="1"/>
              <a:t>Análise</a:t>
            </a:r>
            <a:r>
              <a:rPr lang="en-US" altLang="zh-CN"/>
              <a:t> </a:t>
            </a:r>
            <a:r>
              <a:rPr lang="en-US" altLang="zh-CN" err="1"/>
              <a:t>exploratória</a:t>
            </a:r>
            <a:r>
              <a:rPr lang="en-US" altLang="zh-CN"/>
              <a:t> de dados (EDA – Exploratory Data Analysis) </a:t>
            </a:r>
          </a:p>
          <a:p>
            <a:pPr marL="800100" lvl="1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err="1"/>
              <a:t>utilizada</a:t>
            </a:r>
            <a:r>
              <a:rPr lang="en-US" altLang="zh-CN"/>
              <a:t> por </a:t>
            </a:r>
            <a:r>
              <a:rPr lang="en-US" altLang="zh-CN" err="1"/>
              <a:t>cientistas</a:t>
            </a:r>
            <a:r>
              <a:rPr lang="en-US" altLang="zh-CN"/>
              <a:t> de dados para </a:t>
            </a:r>
            <a:r>
              <a:rPr lang="en-US" altLang="zh-CN" b="1" err="1"/>
              <a:t>analisar</a:t>
            </a:r>
            <a:r>
              <a:rPr lang="en-US" altLang="zh-CN" b="1"/>
              <a:t> e </a:t>
            </a:r>
            <a:r>
              <a:rPr lang="en-US" altLang="zh-CN" b="1" err="1"/>
              <a:t>investigar</a:t>
            </a:r>
            <a:r>
              <a:rPr lang="en-US" altLang="zh-CN" b="1"/>
              <a:t> conjuntos de dados</a:t>
            </a:r>
            <a:r>
              <a:rPr lang="en-US" altLang="zh-CN"/>
              <a:t> (datasets)</a:t>
            </a:r>
          </a:p>
          <a:p>
            <a:pPr marL="800100" lvl="1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err="1"/>
              <a:t>resumir</a:t>
            </a:r>
            <a:r>
              <a:rPr lang="en-US" altLang="zh-CN"/>
              <a:t> as </a:t>
            </a:r>
            <a:r>
              <a:rPr lang="en-US" altLang="zh-CN" err="1"/>
              <a:t>principais</a:t>
            </a:r>
            <a:r>
              <a:rPr lang="en-US" altLang="zh-CN"/>
              <a:t> </a:t>
            </a:r>
            <a:r>
              <a:rPr lang="en-US" altLang="zh-CN" err="1"/>
              <a:t>características</a:t>
            </a:r>
            <a:r>
              <a:rPr lang="en-US" altLang="zh-CN"/>
              <a:t> de um </a:t>
            </a:r>
            <a:r>
              <a:rPr lang="en-US" altLang="zh-CN" b="1"/>
              <a:t>dataset</a:t>
            </a:r>
            <a:r>
              <a:rPr lang="en-US" altLang="zh-CN"/>
              <a:t> </a:t>
            </a:r>
            <a:r>
              <a:rPr lang="en-US" altLang="zh-CN" err="1"/>
              <a:t>empregando</a:t>
            </a:r>
            <a:r>
              <a:rPr lang="en-US" altLang="zh-CN"/>
              <a:t> </a:t>
            </a:r>
            <a:r>
              <a:rPr lang="en-US" altLang="zh-CN" err="1"/>
              <a:t>métodos</a:t>
            </a:r>
            <a:r>
              <a:rPr lang="en-US" altLang="zh-CN"/>
              <a:t> de </a:t>
            </a:r>
            <a:r>
              <a:rPr lang="en-US" altLang="zh-CN" err="1"/>
              <a:t>visualização</a:t>
            </a:r>
            <a:r>
              <a:rPr lang="en-US" altLang="zh-CN"/>
              <a:t> de dados. 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en-US" altLang="zh-CN"/>
              <a:t>EDA: </a:t>
            </a:r>
            <a:r>
              <a:rPr lang="en-US" altLang="zh-CN" err="1"/>
              <a:t>técnica</a:t>
            </a:r>
            <a:r>
              <a:rPr lang="en-US" altLang="zh-CN"/>
              <a:t> </a:t>
            </a:r>
            <a:r>
              <a:rPr lang="en-US" altLang="zh-CN" err="1"/>
              <a:t>definida</a:t>
            </a:r>
            <a:r>
              <a:rPr lang="en-US" altLang="zh-CN"/>
              <a:t> </a:t>
            </a:r>
            <a:r>
              <a:rPr lang="en-US" altLang="zh-CN" err="1"/>
              <a:t>pelo</a:t>
            </a:r>
            <a:r>
              <a:rPr lang="en-US" altLang="zh-CN"/>
              <a:t> </a:t>
            </a:r>
            <a:r>
              <a:rPr lang="en-US" altLang="zh-CN" err="1"/>
              <a:t>estatístico</a:t>
            </a:r>
            <a:r>
              <a:rPr lang="en-US" altLang="zh-CN"/>
              <a:t> americano John Tukey</a:t>
            </a:r>
          </a:p>
        </p:txBody>
      </p:sp>
      <p:pic>
        <p:nvPicPr>
          <p:cNvPr id="1026" name="Picture 2" descr="Análise exploratória de dados com R – hacking analytics">
            <a:extLst>
              <a:ext uri="{FF2B5EF4-FFF2-40B4-BE49-F238E27FC236}">
                <a16:creationId xmlns:a16="http://schemas.microsoft.com/office/drawing/2014/main" id="{ECB84738-7D59-F34F-ABD7-2916A14350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8" r="4289" b="-2"/>
          <a:stretch/>
        </p:blipFill>
        <p:spPr bwMode="auto">
          <a:xfrm>
            <a:off x="6626806" y="2590801"/>
            <a:ext cx="4817466" cy="3423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E83E5D7E-DE31-3F47-B4BE-A40719BAC654}"/>
              </a:ext>
            </a:extLst>
          </p:cNvPr>
          <p:cNvSpPr/>
          <p:nvPr/>
        </p:nvSpPr>
        <p:spPr>
          <a:xfrm>
            <a:off x="6626806" y="5672232"/>
            <a:ext cx="4817466" cy="342381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>
            <a:noAutofit/>
          </a:bodyPr>
          <a:lstStyle/>
          <a:p>
            <a:pPr algn="ctr">
              <a:spcAft>
                <a:spcPts val="600"/>
              </a:spcAft>
            </a:pPr>
            <a:r>
              <a:rPr lang="pt-BR" sz="1050" err="1">
                <a:solidFill>
                  <a:srgbClr val="FFFFFF"/>
                </a:solidFill>
              </a:rPr>
              <a:t>https</a:t>
            </a:r>
            <a:r>
              <a:rPr lang="pt-BR" sz="1050">
                <a:solidFill>
                  <a:srgbClr val="FFFFFF"/>
                </a:solidFill>
              </a:rPr>
              <a:t>://</a:t>
            </a:r>
            <a:r>
              <a:rPr lang="pt-BR" sz="1050" err="1">
                <a:solidFill>
                  <a:srgbClr val="FFFFFF"/>
                </a:solidFill>
              </a:rPr>
              <a:t>www.ibm.com</a:t>
            </a:r>
            <a:r>
              <a:rPr lang="pt-BR" sz="1050">
                <a:solidFill>
                  <a:srgbClr val="FFFFFF"/>
                </a:solidFill>
              </a:rPr>
              <a:t>/</a:t>
            </a:r>
            <a:r>
              <a:rPr lang="pt-BR" sz="1050" err="1">
                <a:solidFill>
                  <a:srgbClr val="FFFFFF"/>
                </a:solidFill>
              </a:rPr>
              <a:t>cloud</a:t>
            </a:r>
            <a:r>
              <a:rPr lang="pt-BR" sz="1050">
                <a:solidFill>
                  <a:srgbClr val="FFFFFF"/>
                </a:solidFill>
              </a:rPr>
              <a:t>/</a:t>
            </a:r>
            <a:r>
              <a:rPr lang="pt-BR" sz="1050" err="1">
                <a:solidFill>
                  <a:srgbClr val="FFFFFF"/>
                </a:solidFill>
              </a:rPr>
              <a:t>learn</a:t>
            </a:r>
            <a:r>
              <a:rPr lang="pt-BR" sz="1050">
                <a:solidFill>
                  <a:srgbClr val="FFFFFF"/>
                </a:solidFill>
              </a:rPr>
              <a:t>/</a:t>
            </a:r>
            <a:r>
              <a:rPr lang="pt-BR" sz="1050" err="1">
                <a:solidFill>
                  <a:srgbClr val="FFFFFF"/>
                </a:solidFill>
              </a:rPr>
              <a:t>exploratory</a:t>
            </a:r>
            <a:r>
              <a:rPr lang="pt-BR" sz="1050">
                <a:solidFill>
                  <a:srgbClr val="FFFFFF"/>
                </a:solidFill>
              </a:rPr>
              <a:t>-data-</a:t>
            </a:r>
            <a:r>
              <a:rPr lang="pt-BR" sz="1050" err="1">
                <a:solidFill>
                  <a:srgbClr val="FFFFFF"/>
                </a:solidFill>
              </a:rPr>
              <a:t>analysis</a:t>
            </a:r>
            <a:endParaRPr lang="pt-BR" sz="105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5285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AD4E5463-C388-2D44-94DA-802D169CC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/>
              <a:t>Tipos de Dados</a:t>
            </a:r>
            <a:br>
              <a:rPr lang="pt-BR"/>
            </a:br>
            <a:r>
              <a:rPr lang="pt-BR"/>
              <a:t>Estruturados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5C9C5DD-1F9E-5C46-991A-DE2C3E9A94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/>
              <a:t>Estrutura rígida/fixa</a:t>
            </a:r>
          </a:p>
          <a:p>
            <a:r>
              <a:rPr lang="pt-BR"/>
              <a:t>Previamente planejados</a:t>
            </a:r>
          </a:p>
          <a:p>
            <a:r>
              <a:rPr lang="pt-BR"/>
              <a:t>Volume pequeno</a:t>
            </a:r>
          </a:p>
          <a:p>
            <a:r>
              <a:rPr lang="pt-BR"/>
              <a:t>Banco de Dados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D271CD91-FD05-AA46-B3EA-2FE2F773597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9094" y="1390262"/>
            <a:ext cx="5094211" cy="2823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m 8" descr="Tabela&#10;&#10;Descrição gerada automaticamente">
            <a:extLst>
              <a:ext uri="{FF2B5EF4-FFF2-40B4-BE49-F238E27FC236}">
                <a16:creationId xmlns:a16="http://schemas.microsoft.com/office/drawing/2014/main" id="{8F7BDA5F-FA3C-434A-8DA4-D3FA4B2063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9094" y="4510619"/>
            <a:ext cx="5094211" cy="2135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9216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AD4E5463-C388-2D44-94DA-802D169CC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/>
              <a:t>Tipos de Dados</a:t>
            </a:r>
            <a:br>
              <a:rPr lang="pt-BR"/>
            </a:br>
            <a:r>
              <a:rPr lang="pt-BR" err="1"/>
              <a:t>Semi</a:t>
            </a:r>
            <a:r>
              <a:rPr lang="pt-BR"/>
              <a:t> Estruturados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5C9C5DD-1F9E-5C46-991A-DE2C3E9A94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pt-BR"/>
              <a:t>Dados em que uma parte tem estrutura, outra não</a:t>
            </a:r>
          </a:p>
          <a:p>
            <a:r>
              <a:rPr lang="pt-BR"/>
              <a:t>O esquema da parte estruturada está contido junto como dado</a:t>
            </a:r>
          </a:p>
          <a:p>
            <a:r>
              <a:rPr lang="pt-BR"/>
              <a:t>Exemplo</a:t>
            </a:r>
          </a:p>
          <a:p>
            <a:pPr lvl="1"/>
            <a:r>
              <a:rPr lang="pt-BR"/>
              <a:t>E-mail</a:t>
            </a:r>
          </a:p>
          <a:p>
            <a:pPr lvl="2"/>
            <a:r>
              <a:rPr lang="pt-BR" err="1"/>
              <a:t>Estrurada</a:t>
            </a:r>
            <a:r>
              <a:rPr lang="pt-BR"/>
              <a:t>: &lt;</a:t>
            </a:r>
            <a:r>
              <a:rPr lang="pt-BR" err="1"/>
              <a:t>to</a:t>
            </a:r>
            <a:r>
              <a:rPr lang="pt-BR"/>
              <a:t>&gt;, &lt;</a:t>
            </a:r>
            <a:r>
              <a:rPr lang="pt-BR" err="1"/>
              <a:t>subject</a:t>
            </a:r>
            <a:r>
              <a:rPr lang="pt-BR"/>
              <a:t>&gt;, &lt;date&gt;, &lt;</a:t>
            </a:r>
            <a:r>
              <a:rPr lang="pt-BR" err="1"/>
              <a:t>cc</a:t>
            </a:r>
            <a:r>
              <a:rPr lang="pt-BR"/>
              <a:t>&gt;</a:t>
            </a:r>
          </a:p>
          <a:p>
            <a:pPr lvl="2"/>
            <a:r>
              <a:rPr lang="pt-BR"/>
              <a:t>Não </a:t>
            </a:r>
            <a:r>
              <a:rPr lang="pt-BR" err="1"/>
              <a:t>estrurada</a:t>
            </a:r>
            <a:r>
              <a:rPr lang="pt-BR"/>
              <a:t>: o corpo da mensagem (texto, imagem, etc.)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D271CD91-FD05-AA46-B3EA-2FE2F773597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9094" y="882262"/>
            <a:ext cx="5094211" cy="2823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4CF394F8-3712-7D41-8739-82C2515F8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3257" y="3499405"/>
            <a:ext cx="4360048" cy="3293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4687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AD4E5463-C388-2D44-94DA-802D169CC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/>
              <a:t>Tipos de Dados</a:t>
            </a:r>
            <a:br>
              <a:rPr lang="pt-BR"/>
            </a:br>
            <a:r>
              <a:rPr lang="pt-BR"/>
              <a:t>Não Estruturados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5C9C5DD-1F9E-5C46-991A-DE2C3E9A94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pt-BR"/>
              <a:t>Estrutura flexível e dinâmica</a:t>
            </a:r>
          </a:p>
          <a:p>
            <a:r>
              <a:rPr lang="pt-BR"/>
              <a:t>Sem uma estrutura pré-definida</a:t>
            </a:r>
          </a:p>
          <a:p>
            <a:r>
              <a:rPr lang="pt-BR"/>
              <a:t>80% do conteúdo digital não é estruturado</a:t>
            </a:r>
          </a:p>
          <a:p>
            <a:pPr lvl="1"/>
            <a:r>
              <a:rPr lang="pt-BR"/>
              <a:t>Texto em .</a:t>
            </a:r>
            <a:r>
              <a:rPr lang="pt-BR" err="1"/>
              <a:t>pdf</a:t>
            </a:r>
            <a:endParaRPr lang="pt-BR"/>
          </a:p>
          <a:p>
            <a:pPr lvl="1"/>
            <a:r>
              <a:rPr lang="pt-BR"/>
              <a:t>Imagem .</a:t>
            </a:r>
            <a:r>
              <a:rPr lang="pt-BR" err="1"/>
              <a:t>jpg</a:t>
            </a:r>
            <a:endParaRPr lang="pt-BR"/>
          </a:p>
          <a:p>
            <a:pPr lvl="1"/>
            <a:r>
              <a:rPr lang="pt-BR"/>
              <a:t>Vídeo ou áudio</a:t>
            </a:r>
          </a:p>
          <a:p>
            <a:r>
              <a:rPr lang="pt-BR"/>
              <a:t>Banco de dados escaláveis (</a:t>
            </a:r>
            <a:r>
              <a:rPr lang="pt-BR" err="1"/>
              <a:t>noSQL</a:t>
            </a:r>
            <a:r>
              <a:rPr lang="pt-BR"/>
              <a:t>)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D271CD91-FD05-AA46-B3EA-2FE2F773597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9094" y="1390262"/>
            <a:ext cx="5094211" cy="2823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D10F6C45-5EF5-514A-888F-0975994FC0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9094" y="4508359"/>
            <a:ext cx="5045243" cy="213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9304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5" name="Picture 13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6" name="Rectangle 15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7" name="Rectangle 17">
            <a:extLst>
              <a:ext uri="{FF2B5EF4-FFF2-40B4-BE49-F238E27FC236}">
                <a16:creationId xmlns:a16="http://schemas.microsoft.com/office/drawing/2014/main" id="{8BADB362-9771-4A3C-B9E5-6777F34C5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7CE8499D-F049-6E49-A4B4-3EA6D6503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275" y="336607"/>
            <a:ext cx="5996619" cy="141351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err="1"/>
              <a:t>Resumo</a:t>
            </a:r>
            <a:br>
              <a:rPr lang="en-US"/>
            </a:br>
            <a:r>
              <a:rPr lang="en-US" err="1"/>
              <a:t>Categoria</a:t>
            </a:r>
            <a:r>
              <a:rPr lang="en-US"/>
              <a:t> de Dados</a:t>
            </a:r>
          </a:p>
        </p:txBody>
      </p:sp>
      <p:grpSp>
        <p:nvGrpSpPr>
          <p:cNvPr id="28" name="Group 19">
            <a:extLst>
              <a:ext uri="{FF2B5EF4-FFF2-40B4-BE49-F238E27FC236}">
                <a16:creationId xmlns:a16="http://schemas.microsoft.com/office/drawing/2014/main" id="{6C5D976F-50BF-4FEC-B797-AACEB2C35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67025" y="76200"/>
            <a:ext cx="3997615" cy="6816079"/>
            <a:chOff x="8059620" y="41922"/>
            <a:chExt cx="3997615" cy="6816077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3C66400-9114-4E43-A4CC-E3DCF49D43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89B7520A-668D-4486-B70D-BCEA3D961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pic>
        <p:nvPicPr>
          <p:cNvPr id="7" name="Imagem 6" descr="Diagrama&#10;&#10;Descrição gerada automaticamente">
            <a:extLst>
              <a:ext uri="{FF2B5EF4-FFF2-40B4-BE49-F238E27FC236}">
                <a16:creationId xmlns:a16="http://schemas.microsoft.com/office/drawing/2014/main" id="{FD4C7C62-E0BE-C34B-9E1C-5FAD2BF2ED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1112" y="1826317"/>
            <a:ext cx="10113231" cy="4955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7886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7578131F-7505-854C-B7A1-B46C3575A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665389"/>
          </a:xfrm>
        </p:spPr>
        <p:txBody>
          <a:bodyPr>
            <a:normAutofit fontScale="90000"/>
          </a:bodyPr>
          <a:lstStyle/>
          <a:p>
            <a:r>
              <a:rPr lang="pt-BR"/>
              <a:t>Tipos de Variáveis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C1350B1-127B-1643-8981-51B7FC1116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2654541"/>
            <a:ext cx="5532319" cy="370341"/>
          </a:xfrm>
        </p:spPr>
        <p:txBody>
          <a:bodyPr>
            <a:noAutofit/>
          </a:bodyPr>
          <a:lstStyle/>
          <a:p>
            <a:r>
              <a:rPr lang="pt-BR" b="1"/>
              <a:t>Qualitativa</a:t>
            </a: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08AA451B-FC15-774D-BFB9-4C28CE41C8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8694" y="3179976"/>
            <a:ext cx="5532319" cy="3522663"/>
          </a:xfrm>
        </p:spPr>
        <p:txBody>
          <a:bodyPr>
            <a:normAutofit/>
          </a:bodyPr>
          <a:lstStyle/>
          <a:p>
            <a:r>
              <a:rPr lang="pt-BR" sz="2000"/>
              <a:t>Variáveis que apresentam como possíveis realizações uma qualidade ou atributo do indivíduo pesquisado </a:t>
            </a:r>
          </a:p>
          <a:p>
            <a:pPr lvl="1"/>
            <a:r>
              <a:rPr lang="pt-BR" sz="2000" b="1"/>
              <a:t>Nominal</a:t>
            </a:r>
            <a:r>
              <a:rPr lang="pt-BR" sz="2000"/>
              <a:t>: sexo, cor dos olhos</a:t>
            </a:r>
          </a:p>
          <a:p>
            <a:pPr lvl="1"/>
            <a:r>
              <a:rPr lang="pt-BR" sz="2000" b="1"/>
              <a:t>Ordinal</a:t>
            </a:r>
            <a:r>
              <a:rPr lang="pt-BR" sz="2000"/>
              <a:t>: classe social, grau de instrução </a:t>
            </a:r>
          </a:p>
          <a:p>
            <a:endParaRPr lang="pt-BR" sz="2000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1355F88E-7227-134E-8DD7-6899003E24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714388"/>
            <a:ext cx="5561106" cy="370342"/>
          </a:xfrm>
        </p:spPr>
        <p:txBody>
          <a:bodyPr>
            <a:noAutofit/>
          </a:bodyPr>
          <a:lstStyle/>
          <a:p>
            <a:r>
              <a:rPr lang="pt-BR" b="1"/>
              <a:t>Quantitativa</a:t>
            </a:r>
          </a:p>
        </p:txBody>
      </p:sp>
      <p:sp>
        <p:nvSpPr>
          <p:cNvPr id="9" name="Espaço Reservado para Conteúdo 8">
            <a:extLst>
              <a:ext uri="{FF2B5EF4-FFF2-40B4-BE49-F238E27FC236}">
                <a16:creationId xmlns:a16="http://schemas.microsoft.com/office/drawing/2014/main" id="{B268631C-ECFC-8048-BE19-586FE9D053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179976"/>
            <a:ext cx="6019800" cy="3522663"/>
          </a:xfrm>
        </p:spPr>
        <p:txBody>
          <a:bodyPr>
            <a:normAutofit/>
          </a:bodyPr>
          <a:lstStyle/>
          <a:p>
            <a:r>
              <a:rPr lang="pt-BR" sz="2000"/>
              <a:t>Variáveis que apresentam como possíveis realizações números resultantes de uma contagem ou mensuração </a:t>
            </a:r>
          </a:p>
          <a:p>
            <a:pPr lvl="1"/>
            <a:r>
              <a:rPr lang="pt-BR" sz="2000" b="1"/>
              <a:t>Contínua</a:t>
            </a:r>
            <a:r>
              <a:rPr lang="pt-BR" sz="2000"/>
              <a:t>: peso, altura</a:t>
            </a:r>
          </a:p>
          <a:p>
            <a:pPr lvl="1"/>
            <a:r>
              <a:rPr lang="pt-BR" sz="2000" b="1"/>
              <a:t>Discreta</a:t>
            </a:r>
            <a:r>
              <a:rPr lang="pt-BR" sz="2000"/>
              <a:t>: número de filhos, número de carros </a:t>
            </a:r>
          </a:p>
          <a:p>
            <a:endParaRPr lang="pt-BR" sz="2000"/>
          </a:p>
        </p:txBody>
      </p:sp>
      <p:sp>
        <p:nvSpPr>
          <p:cNvPr id="10" name="Título 4">
            <a:extLst>
              <a:ext uri="{FF2B5EF4-FFF2-40B4-BE49-F238E27FC236}">
                <a16:creationId xmlns:a16="http://schemas.microsoft.com/office/drawing/2014/main" id="{A9B83AC7-2F60-EA40-9D0A-42321714C021}"/>
              </a:ext>
            </a:extLst>
          </p:cNvPr>
          <p:cNvSpPr txBox="1">
            <a:spLocks/>
          </p:cNvSpPr>
          <p:nvPr/>
        </p:nvSpPr>
        <p:spPr>
          <a:xfrm>
            <a:off x="458694" y="1046266"/>
            <a:ext cx="11640340" cy="14689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2200" i="1">
                <a:solidFill>
                  <a:srgbClr val="00B0F0"/>
                </a:solidFill>
              </a:rPr>
              <a:t>São os valores que assumem determinadas características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2200" i="1">
                <a:solidFill>
                  <a:srgbClr val="00B0F0"/>
                </a:solidFill>
              </a:rPr>
              <a:t>Variável estatística é uma característica que admite diferentes valores por cada unidade estatística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2200" i="1">
                <a:solidFill>
                  <a:srgbClr val="00B0F0"/>
                </a:solidFill>
              </a:rPr>
              <a:t>É a característica dos elementos da amostra que nos interessa averiguar estatisticamente</a:t>
            </a:r>
          </a:p>
        </p:txBody>
      </p:sp>
    </p:spTree>
    <p:extLst>
      <p:ext uri="{BB962C8B-B14F-4D97-AF65-F5344CB8AC3E}">
        <p14:creationId xmlns:p14="http://schemas.microsoft.com/office/powerpoint/2010/main" val="35130453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BADB362-9771-4A3C-B9E5-6777F34C5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" name="Título 4">
            <a:extLst>
              <a:ext uri="{FF2B5EF4-FFF2-40B4-BE49-F238E27FC236}">
                <a16:creationId xmlns:a16="http://schemas.microsoft.com/office/drawing/2014/main" id="{400CF87E-4CAD-6F41-BE6D-4F6C4C3426CE}"/>
              </a:ext>
            </a:extLst>
          </p:cNvPr>
          <p:cNvSpPr txBox="1">
            <a:spLocks/>
          </p:cNvSpPr>
          <p:nvPr/>
        </p:nvSpPr>
        <p:spPr>
          <a:xfrm>
            <a:off x="996275" y="336607"/>
            <a:ext cx="5996619" cy="21131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/>
              <a:t>Tipos de Variáveis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C5D976F-50BF-4FEC-B797-AACEB2C35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67025" y="76200"/>
            <a:ext cx="3997615" cy="6816079"/>
            <a:chOff x="8059620" y="41922"/>
            <a:chExt cx="3997615" cy="6816077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33C66400-9114-4E43-A4CC-E3DCF49D43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89B7520A-668D-4486-B70D-BCEA3D961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pic>
        <p:nvPicPr>
          <p:cNvPr id="8" name="Imagem 7" descr="Diagrama&#10;&#10;Descrição gerada automaticamente">
            <a:extLst>
              <a:ext uri="{FF2B5EF4-FFF2-40B4-BE49-F238E27FC236}">
                <a16:creationId xmlns:a16="http://schemas.microsoft.com/office/drawing/2014/main" id="{92C7C37A-69E5-7446-9AFB-E4F035196C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6275" y="834725"/>
            <a:ext cx="10571365" cy="547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3782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BADB362-9771-4A3C-B9E5-6777F34C5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22281AF-EE23-C748-A07D-8BF04813B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275" y="336607"/>
            <a:ext cx="5996619" cy="21131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Tipos de Variáveis</a:t>
            </a:r>
            <a:br>
              <a:rPr lang="en-US"/>
            </a:br>
            <a:r>
              <a:rPr lang="en-US"/>
              <a:t>Exemplos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C5D976F-50BF-4FEC-B797-AACEB2C35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67025" y="76200"/>
            <a:ext cx="3997615" cy="6816079"/>
            <a:chOff x="8059620" y="41922"/>
            <a:chExt cx="3997615" cy="6816077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33C66400-9114-4E43-A4CC-E3DCF49D43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9B7520A-668D-4486-B70D-BCEA3D961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pic>
        <p:nvPicPr>
          <p:cNvPr id="4" name="Imagem 3" descr="Diagrama&#10;&#10;Descrição gerada automaticamente">
            <a:extLst>
              <a:ext uri="{FF2B5EF4-FFF2-40B4-BE49-F238E27FC236}">
                <a16:creationId xmlns:a16="http://schemas.microsoft.com/office/drawing/2014/main" id="{59BA91B6-40FB-5F46-A449-DF93246969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0498" y="1892591"/>
            <a:ext cx="6465670" cy="4412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5531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>
            <a:extLst>
              <a:ext uri="{FF2B5EF4-FFF2-40B4-BE49-F238E27FC236}">
                <a16:creationId xmlns:a16="http://schemas.microsoft.com/office/drawing/2014/main" id="{08916EAA-0A31-AA4C-8A4E-30823E0FC6BE}"/>
              </a:ext>
            </a:extLst>
          </p:cNvPr>
          <p:cNvSpPr txBox="1"/>
          <p:nvPr/>
        </p:nvSpPr>
        <p:spPr>
          <a:xfrm>
            <a:off x="1422400" y="8890000"/>
            <a:ext cx="4674357" cy="201915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296">
                <a:solidFill>
                  <a:schemeClr val="bg1"/>
                </a:solidFill>
                <a:latin typeface="Arial Unicode MS" pitchFamily="18" charset="0"/>
                <a:cs typeface="Arial Unicode MS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https://link.springer.com/chapter/10.1007/978-981-13-3071-1_1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42C40534-9BB4-8A42-BDDA-B2F240395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Escalas de Mensuração</a:t>
            </a:r>
          </a:p>
        </p:txBody>
      </p:sp>
      <p:graphicFrame>
        <p:nvGraphicFramePr>
          <p:cNvPr id="7" name="Tabela 7">
            <a:extLst>
              <a:ext uri="{FF2B5EF4-FFF2-40B4-BE49-F238E27FC236}">
                <a16:creationId xmlns:a16="http://schemas.microsoft.com/office/drawing/2014/main" id="{3AD0BA05-38DA-8042-BE2C-9FE32C6BCA8A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73096276"/>
              </p:ext>
            </p:extLst>
          </p:nvPr>
        </p:nvGraphicFramePr>
        <p:xfrm>
          <a:off x="458694" y="2804635"/>
          <a:ext cx="11060516" cy="3750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3855">
                  <a:extLst>
                    <a:ext uri="{9D8B030D-6E8A-4147-A177-3AD203B41FA5}">
                      <a16:colId xmlns:a16="http://schemas.microsoft.com/office/drawing/2014/main" val="788850072"/>
                    </a:ext>
                  </a:extLst>
                </a:gridCol>
                <a:gridCol w="3376403">
                  <a:extLst>
                    <a:ext uri="{9D8B030D-6E8A-4147-A177-3AD203B41FA5}">
                      <a16:colId xmlns:a16="http://schemas.microsoft.com/office/drawing/2014/main" val="2643099124"/>
                    </a:ext>
                  </a:extLst>
                </a:gridCol>
                <a:gridCol w="2129136">
                  <a:extLst>
                    <a:ext uri="{9D8B030D-6E8A-4147-A177-3AD203B41FA5}">
                      <a16:colId xmlns:a16="http://schemas.microsoft.com/office/drawing/2014/main" val="1211689588"/>
                    </a:ext>
                  </a:extLst>
                </a:gridCol>
                <a:gridCol w="3401122">
                  <a:extLst>
                    <a:ext uri="{9D8B030D-6E8A-4147-A177-3AD203B41FA5}">
                      <a16:colId xmlns:a16="http://schemas.microsoft.com/office/drawing/2014/main" val="4229868154"/>
                    </a:ext>
                  </a:extLst>
                </a:gridCol>
              </a:tblGrid>
              <a:tr h="708928">
                <a:tc>
                  <a:txBody>
                    <a:bodyPr/>
                    <a:lstStyle/>
                    <a:p>
                      <a:r>
                        <a:rPr lang="pt-BR"/>
                        <a:t>Escala de medida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/>
                        <a:t>Representações Gráficas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/>
                        <a:t>Medidas de tendência central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/>
                        <a:t>Medidas de dispersão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8659340"/>
                  </a:ext>
                </a:extLst>
              </a:tr>
              <a:tr h="708928">
                <a:tc>
                  <a:txBody>
                    <a:bodyPr/>
                    <a:lstStyle/>
                    <a:p>
                      <a:r>
                        <a:rPr lang="pt-BR"/>
                        <a:t>Nominal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/>
                        <a:t>Diagrama de barras</a:t>
                      </a:r>
                    </a:p>
                    <a:p>
                      <a:r>
                        <a:rPr lang="pt-BR"/>
                        <a:t>Diagrama de linhas</a:t>
                      </a:r>
                    </a:p>
                    <a:p>
                      <a:r>
                        <a:rPr lang="pt-BR"/>
                        <a:t>Diagrama de pizza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/>
                        <a:t>Moda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1386851"/>
                  </a:ext>
                </a:extLst>
              </a:tr>
              <a:tr h="708928">
                <a:tc>
                  <a:txBody>
                    <a:bodyPr/>
                    <a:lstStyle/>
                    <a:p>
                      <a:r>
                        <a:rPr lang="pt-BR"/>
                        <a:t>Ordinal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Diagrama de caixa (</a:t>
                      </a:r>
                      <a:r>
                        <a:rPr lang="pt-BR" sz="1800" b="0" i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r>
                        <a:rPr lang="pt-BR" err="1"/>
                        <a:t>oxplot</a:t>
                      </a:r>
                      <a:r>
                        <a:rPr lang="pt-BR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/>
                        <a:t>Mediana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/>
                        <a:t>Intervalo interquartílico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0860660"/>
                  </a:ext>
                </a:extLst>
              </a:tr>
              <a:tr h="708928">
                <a:tc>
                  <a:txBody>
                    <a:bodyPr/>
                    <a:lstStyle/>
                    <a:p>
                      <a:r>
                        <a:rPr lang="pt-BR"/>
                        <a:t>Intervalo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/>
                        <a:t>Histogramas</a:t>
                      </a:r>
                    </a:p>
                    <a:p>
                      <a:r>
                        <a:rPr lang="pt-BR"/>
                        <a:t>Polígono de frequências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/>
                        <a:t>Média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/>
                        <a:t>Desvio padrão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5931021"/>
                  </a:ext>
                </a:extLst>
              </a:tr>
              <a:tr h="708928">
                <a:tc>
                  <a:txBody>
                    <a:bodyPr/>
                    <a:lstStyle/>
                    <a:p>
                      <a:r>
                        <a:rPr lang="pt-BR"/>
                        <a:t>Razão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/>
                        <a:t>Média Geométrica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/>
                        <a:t>Coeficiente de Variação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4164421"/>
                  </a:ext>
                </a:extLst>
              </a:tr>
            </a:tbl>
          </a:graphicData>
        </a:graphic>
      </p:graphicFrame>
      <p:sp>
        <p:nvSpPr>
          <p:cNvPr id="10" name="CaixaDeTexto 9">
            <a:extLst>
              <a:ext uri="{FF2B5EF4-FFF2-40B4-BE49-F238E27FC236}">
                <a16:creationId xmlns:a16="http://schemas.microsoft.com/office/drawing/2014/main" id="{640A3DA9-E189-1143-AB53-D08A5BD378D0}"/>
              </a:ext>
            </a:extLst>
          </p:cNvPr>
          <p:cNvSpPr txBox="1"/>
          <p:nvPr/>
        </p:nvSpPr>
        <p:spPr>
          <a:xfrm>
            <a:off x="370980" y="1658564"/>
            <a:ext cx="112746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/>
              <a:t>O tipo da análise que pode ser realizado depende da escala de medida da variável analisada.</a:t>
            </a:r>
          </a:p>
          <a:p>
            <a:pPr algn="just"/>
            <a:r>
              <a:rPr lang="pt-BR"/>
              <a:t>Tabela: sugestões de representações gráficas e resumos descritivos numéricos mais recomendáveis para o tipo de análise.</a:t>
            </a:r>
          </a:p>
        </p:txBody>
      </p:sp>
      <p:pic>
        <p:nvPicPr>
          <p:cNvPr id="7169" name="Picture 1" descr="page8image57641792">
            <a:extLst>
              <a:ext uri="{FF2B5EF4-FFF2-40B4-BE49-F238E27FC236}">
                <a16:creationId xmlns:a16="http://schemas.microsoft.com/office/drawing/2014/main" id="{73F79D9B-9EE0-BD46-BC84-79838D5559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000500" cy="8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page8image57641600">
            <a:extLst>
              <a:ext uri="{FF2B5EF4-FFF2-40B4-BE49-F238E27FC236}">
                <a16:creationId xmlns:a16="http://schemas.microsoft.com/office/drawing/2014/main" id="{FAE13A74-2A21-874B-8324-B72CF7297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000500" cy="72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93970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57CC98-D67C-D14C-AAED-8F9DAC61A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Fluxo de Ciência de Dados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EB85413-5295-0345-B340-3949783605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Apresentando alguns “frameworks” básicos</a:t>
            </a:r>
          </a:p>
        </p:txBody>
      </p:sp>
    </p:spTree>
    <p:extLst>
      <p:ext uri="{BB962C8B-B14F-4D97-AF65-F5344CB8AC3E}">
        <p14:creationId xmlns:p14="http://schemas.microsoft.com/office/powerpoint/2010/main" val="6208562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D325982A-FFAE-2641-A355-407FFC1FD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Algumas definições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5C934AD7-A02C-674C-912D-EEF11041E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Ciência de Dados é uma abordagem multidisciplinar para extrair insights de grandes volumes de dados</a:t>
            </a:r>
          </a:p>
          <a:p>
            <a:r>
              <a:rPr lang="pt-BR" dirty="0"/>
              <a:t>Seu processo envolve</a:t>
            </a:r>
          </a:p>
          <a:p>
            <a:pPr lvl="1"/>
            <a:r>
              <a:rPr lang="pt-BR" dirty="0"/>
              <a:t>Preparação de dados para análise e processamento</a:t>
            </a:r>
          </a:p>
          <a:p>
            <a:pPr lvl="1"/>
            <a:r>
              <a:rPr lang="pt-BR" dirty="0"/>
              <a:t>Execução de análises avançadas dos dados</a:t>
            </a:r>
          </a:p>
          <a:p>
            <a:pPr lvl="1"/>
            <a:r>
              <a:rPr lang="pt-BR" dirty="0"/>
              <a:t>Apresentação de resultados revelando padrões para tomada de decisão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44051B54-ED8C-3F46-90CE-D8445E01042D}"/>
              </a:ext>
            </a:extLst>
          </p:cNvPr>
          <p:cNvSpPr/>
          <p:nvPr/>
        </p:nvSpPr>
        <p:spPr>
          <a:xfrm>
            <a:off x="4898752" y="6403340"/>
            <a:ext cx="68345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dirty="0" err="1">
                <a:latin typeface="Helvetica" pitchFamily="2" charset="0"/>
              </a:rPr>
              <a:t>https</a:t>
            </a:r>
            <a:r>
              <a:rPr lang="pt-BR" sz="1400" dirty="0">
                <a:latin typeface="Helvetica" pitchFamily="2" charset="0"/>
              </a:rPr>
              <a:t>://</a:t>
            </a:r>
            <a:r>
              <a:rPr lang="pt-BR" sz="1400" dirty="0" err="1">
                <a:latin typeface="Helvetica" pitchFamily="2" charset="0"/>
              </a:rPr>
              <a:t>www.ibm.com</a:t>
            </a:r>
            <a:r>
              <a:rPr lang="pt-BR" sz="1400" dirty="0">
                <a:latin typeface="Helvetica" pitchFamily="2" charset="0"/>
              </a:rPr>
              <a:t>/</a:t>
            </a:r>
            <a:r>
              <a:rPr lang="pt-BR" sz="1400" dirty="0" err="1">
                <a:latin typeface="Helvetica" pitchFamily="2" charset="0"/>
              </a:rPr>
              <a:t>cloud</a:t>
            </a:r>
            <a:r>
              <a:rPr lang="pt-BR" sz="1400" dirty="0">
                <a:latin typeface="Helvetica" pitchFamily="2" charset="0"/>
              </a:rPr>
              <a:t>/</a:t>
            </a:r>
            <a:r>
              <a:rPr lang="pt-BR" sz="1400" dirty="0" err="1">
                <a:latin typeface="Helvetica" pitchFamily="2" charset="0"/>
              </a:rPr>
              <a:t>learn</a:t>
            </a:r>
            <a:r>
              <a:rPr lang="pt-BR" sz="1400" dirty="0">
                <a:latin typeface="Helvetica" pitchFamily="2" charset="0"/>
              </a:rPr>
              <a:t>/data-science-introduction#toc-the-data-s-HmAl4i7a</a:t>
            </a:r>
            <a:endParaRPr lang="pt-BR" sz="1400" dirty="0"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6357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4FB2F27-3F7D-440E-A905-86607A926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F678C14-A033-4139-BCA9-8382B0396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489A2D2-B3AA-488C-B20E-15DBB9754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94385" y="0"/>
            <a:ext cx="3997615" cy="6816079"/>
            <a:chOff x="8059620" y="41922"/>
            <a:chExt cx="3997615" cy="6816077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7C8EAD1A-FDD8-42C1-BC99-CCB0CC628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E897C8CE-9AE7-4BB3-B76A-13264EA74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1554AD66-335B-424B-A3ED-B8C367B85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1339"/>
            <a:ext cx="10606072" cy="190086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4CA6752-461F-7D41-BDB8-4BA3FE5BD5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590802"/>
            <a:ext cx="4647901" cy="342381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  <a:tabLst/>
            </a:pPr>
            <a:r>
              <a:rPr lang="en-US" altLang="zh-CN" sz="1700" err="1"/>
              <a:t>Principais</a:t>
            </a:r>
            <a:r>
              <a:rPr lang="en-US" altLang="zh-CN" sz="1700"/>
              <a:t> </a:t>
            </a:r>
            <a:r>
              <a:rPr lang="en-US" altLang="zh-CN" sz="1700" err="1"/>
              <a:t>objetivos</a:t>
            </a:r>
            <a:r>
              <a:rPr lang="en-US" altLang="zh-CN" sz="1700"/>
              <a:t> da AED - </a:t>
            </a:r>
            <a:r>
              <a:rPr lang="en-US" altLang="zh-CN" sz="1700" err="1"/>
              <a:t>Análise</a:t>
            </a:r>
            <a:r>
              <a:rPr lang="en-US" altLang="zh-CN" sz="1700"/>
              <a:t> </a:t>
            </a:r>
            <a:r>
              <a:rPr lang="en-US" altLang="zh-CN" sz="1700" err="1"/>
              <a:t>Exploratória</a:t>
            </a:r>
            <a:r>
              <a:rPr lang="en-US" altLang="zh-CN" sz="1700"/>
              <a:t> de Dados </a:t>
            </a:r>
          </a:p>
          <a:p>
            <a:pPr marL="800100" lvl="1">
              <a:lnSpc>
                <a:spcPct val="100000"/>
              </a:lnSpc>
            </a:pPr>
            <a:r>
              <a:rPr lang="en-US" altLang="zh-CN" sz="1700" err="1"/>
              <a:t>ajudar</a:t>
            </a:r>
            <a:r>
              <a:rPr lang="en-US" altLang="zh-CN" sz="1700"/>
              <a:t> a </a:t>
            </a:r>
            <a:r>
              <a:rPr lang="en-US" altLang="zh-CN" sz="1700" err="1"/>
              <a:t>analisar</a:t>
            </a:r>
            <a:r>
              <a:rPr lang="en-US" altLang="zh-CN" sz="1700"/>
              <a:t> </a:t>
            </a:r>
            <a:r>
              <a:rPr lang="en-US" altLang="zh-CN" sz="1700" err="1"/>
              <a:t>os</a:t>
            </a:r>
            <a:r>
              <a:rPr lang="en-US" altLang="zh-CN" sz="1700"/>
              <a:t> dados antes de </a:t>
            </a:r>
            <a:r>
              <a:rPr lang="en-US" altLang="zh-CN" sz="1700" err="1"/>
              <a:t>fazer</a:t>
            </a:r>
            <a:r>
              <a:rPr lang="en-US" altLang="zh-CN" sz="1700"/>
              <a:t> </a:t>
            </a:r>
            <a:r>
              <a:rPr lang="en-US" altLang="zh-CN" sz="1700" err="1"/>
              <a:t>quaisquer</a:t>
            </a:r>
            <a:r>
              <a:rPr lang="en-US" altLang="zh-CN" sz="1700"/>
              <a:t> </a:t>
            </a:r>
            <a:r>
              <a:rPr lang="en-US" altLang="zh-CN" sz="1700" err="1"/>
              <a:t>suposições</a:t>
            </a:r>
            <a:endParaRPr lang="en-US" altLang="zh-CN" sz="1700"/>
          </a:p>
          <a:p>
            <a:pPr marL="800100" lvl="1">
              <a:lnSpc>
                <a:spcPct val="100000"/>
              </a:lnSpc>
            </a:pPr>
            <a:r>
              <a:rPr lang="en-US" altLang="zh-CN" sz="1700" err="1"/>
              <a:t>ajudar</a:t>
            </a:r>
            <a:r>
              <a:rPr lang="en-US" altLang="zh-CN" sz="1700"/>
              <a:t> a </a:t>
            </a:r>
            <a:r>
              <a:rPr lang="en-US" altLang="zh-CN" sz="1700" err="1"/>
              <a:t>identificar</a:t>
            </a:r>
            <a:r>
              <a:rPr lang="en-US" altLang="zh-CN" sz="1700"/>
              <a:t> </a:t>
            </a:r>
            <a:r>
              <a:rPr lang="en-US" altLang="zh-CN" sz="1700" err="1"/>
              <a:t>erros</a:t>
            </a:r>
            <a:r>
              <a:rPr lang="en-US" altLang="zh-CN" sz="1700"/>
              <a:t> </a:t>
            </a:r>
            <a:r>
              <a:rPr lang="en-US" altLang="zh-CN" sz="1700" err="1"/>
              <a:t>óbvios</a:t>
            </a:r>
            <a:endParaRPr lang="en-US" altLang="zh-CN" sz="1700"/>
          </a:p>
          <a:p>
            <a:pPr marL="800100" lvl="1">
              <a:lnSpc>
                <a:spcPct val="100000"/>
              </a:lnSpc>
            </a:pPr>
            <a:r>
              <a:rPr lang="en-US" altLang="zh-CN" sz="1700" err="1"/>
              <a:t>detectar</a:t>
            </a:r>
            <a:r>
              <a:rPr lang="en-US" altLang="zh-CN" sz="1700"/>
              <a:t> </a:t>
            </a:r>
            <a:r>
              <a:rPr lang="en-US" altLang="zh-CN" sz="1700" b="1"/>
              <a:t>outliers</a:t>
            </a:r>
            <a:r>
              <a:rPr lang="en-US" altLang="zh-CN" sz="1700"/>
              <a:t> </a:t>
            </a:r>
            <a:r>
              <a:rPr lang="en-US" altLang="zh-CN" sz="1700" err="1"/>
              <a:t>ou</a:t>
            </a:r>
            <a:r>
              <a:rPr lang="en-US" altLang="zh-CN" sz="1700"/>
              <a:t> </a:t>
            </a:r>
            <a:r>
              <a:rPr lang="en-US" altLang="zh-CN" sz="1700" err="1"/>
              <a:t>eventos</a:t>
            </a:r>
            <a:r>
              <a:rPr lang="en-US" altLang="zh-CN" sz="1700"/>
              <a:t> </a:t>
            </a:r>
            <a:r>
              <a:rPr lang="en-US" altLang="zh-CN" sz="1700" err="1"/>
              <a:t>anômalos</a:t>
            </a:r>
            <a:endParaRPr lang="en-US" altLang="zh-CN" sz="1700"/>
          </a:p>
          <a:p>
            <a:pPr marL="800100" lvl="1">
              <a:lnSpc>
                <a:spcPct val="100000"/>
              </a:lnSpc>
            </a:pPr>
            <a:r>
              <a:rPr lang="en-US" altLang="zh-CN" sz="1700" err="1"/>
              <a:t>compreender</a:t>
            </a:r>
            <a:r>
              <a:rPr lang="en-US" altLang="zh-CN" sz="1700"/>
              <a:t> </a:t>
            </a:r>
            <a:r>
              <a:rPr lang="en-US" altLang="zh-CN" sz="1700" err="1"/>
              <a:t>melhor</a:t>
            </a:r>
            <a:r>
              <a:rPr lang="en-US" altLang="zh-CN" sz="1700"/>
              <a:t> </a:t>
            </a:r>
            <a:r>
              <a:rPr lang="en-US" altLang="zh-CN" sz="1700" err="1"/>
              <a:t>os</a:t>
            </a:r>
            <a:r>
              <a:rPr lang="en-US" altLang="zh-CN" sz="1700"/>
              <a:t> </a:t>
            </a:r>
            <a:r>
              <a:rPr lang="en-US" altLang="zh-CN" sz="1700" err="1"/>
              <a:t>padrões</a:t>
            </a:r>
            <a:r>
              <a:rPr lang="en-US" altLang="zh-CN" sz="1700"/>
              <a:t> dentro dos dados</a:t>
            </a:r>
          </a:p>
          <a:p>
            <a:pPr marL="800100" lvl="1">
              <a:lnSpc>
                <a:spcPct val="100000"/>
              </a:lnSpc>
            </a:pPr>
            <a:r>
              <a:rPr lang="en-US" altLang="zh-CN" sz="1700" err="1"/>
              <a:t>encontrar</a:t>
            </a:r>
            <a:r>
              <a:rPr lang="en-US" altLang="zh-CN" sz="1700"/>
              <a:t> </a:t>
            </a:r>
            <a:r>
              <a:rPr lang="en-US" altLang="zh-CN" sz="1700" err="1"/>
              <a:t>relações</a:t>
            </a:r>
            <a:r>
              <a:rPr lang="en-US" altLang="zh-CN" sz="1700"/>
              <a:t> </a:t>
            </a:r>
            <a:r>
              <a:rPr lang="en-US" altLang="zh-CN" sz="1700" err="1"/>
              <a:t>interessantes</a:t>
            </a:r>
            <a:r>
              <a:rPr lang="en-US" altLang="zh-CN" sz="1700"/>
              <a:t> entre as </a:t>
            </a:r>
            <a:r>
              <a:rPr lang="en-US" altLang="zh-CN" sz="1700" err="1"/>
              <a:t>variáveis</a:t>
            </a:r>
            <a:endParaRPr lang="en-US" altLang="zh-CN" sz="1700"/>
          </a:p>
          <a:p>
            <a:pPr>
              <a:lnSpc>
                <a:spcPct val="100000"/>
              </a:lnSpc>
            </a:pPr>
            <a:endParaRPr lang="en-US" sz="1700"/>
          </a:p>
        </p:txBody>
      </p:sp>
      <p:pic>
        <p:nvPicPr>
          <p:cNvPr id="6" name="Picture 2" descr="7 ferramentas gratuitas de análise de dados | CIO">
            <a:extLst>
              <a:ext uri="{FF2B5EF4-FFF2-40B4-BE49-F238E27FC236}">
                <a16:creationId xmlns:a16="http://schemas.microsoft.com/office/drawing/2014/main" id="{51830A42-7D85-6049-A052-C825511202A3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36" r="16329"/>
          <a:stretch/>
        </p:blipFill>
        <p:spPr bwMode="auto">
          <a:xfrm>
            <a:off x="6626806" y="2590801"/>
            <a:ext cx="4817466" cy="3423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F6558038-C4B2-B64F-BB38-3070C23A1C58}"/>
              </a:ext>
            </a:extLst>
          </p:cNvPr>
          <p:cNvSpPr txBox="1"/>
          <p:nvPr/>
        </p:nvSpPr>
        <p:spPr>
          <a:xfrm>
            <a:off x="4030133" y="6733794"/>
            <a:ext cx="3917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9" name="Freeform 3">
            <a:extLst>
              <a:ext uri="{FF2B5EF4-FFF2-40B4-BE49-F238E27FC236}">
                <a16:creationId xmlns:a16="http://schemas.microsoft.com/office/drawing/2014/main" id="{1898E451-99E7-7548-B829-076547BA41A4}"/>
              </a:ext>
            </a:extLst>
          </p:cNvPr>
          <p:cNvSpPr/>
          <p:nvPr/>
        </p:nvSpPr>
        <p:spPr>
          <a:xfrm>
            <a:off x="152007" y="7956550"/>
            <a:ext cx="5924324" cy="365759"/>
          </a:xfrm>
          <a:custGeom>
            <a:avLst/>
            <a:gdLst>
              <a:gd name="connsiteX0" fmla="*/ 0 w 5924324"/>
              <a:gd name="connsiteY0" fmla="*/ 365759 h 365759"/>
              <a:gd name="connsiteX1" fmla="*/ 5924324 w 5924324"/>
              <a:gd name="connsiteY1" fmla="*/ 365759 h 365759"/>
              <a:gd name="connsiteX2" fmla="*/ 5924324 w 5924324"/>
              <a:gd name="connsiteY2" fmla="*/ 0 h 365759"/>
              <a:gd name="connsiteX3" fmla="*/ 0 w 5924324"/>
              <a:gd name="connsiteY3" fmla="*/ 0 h 365759"/>
              <a:gd name="connsiteX4" fmla="*/ 0 w 5924324"/>
              <a:gd name="connsiteY4" fmla="*/ 365759 h 36575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5924324" h="365759">
                <a:moveTo>
                  <a:pt x="0" y="365759"/>
                </a:moveTo>
                <a:lnTo>
                  <a:pt x="5924324" y="365759"/>
                </a:lnTo>
                <a:lnTo>
                  <a:pt x="5924324" y="0"/>
                </a:lnTo>
                <a:lnTo>
                  <a:pt x="0" y="0"/>
                </a:lnTo>
                <a:lnTo>
                  <a:pt x="0" y="365759"/>
                </a:lnTo>
              </a:path>
            </a:pathLst>
          </a:custGeom>
          <a:solidFill>
            <a:srgbClr val="7F7F7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02490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D319AE9-8E24-0E47-BE97-2FB4C167C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Cíclo</a:t>
            </a:r>
            <a:r>
              <a:rPr lang="pt-BR" dirty="0"/>
              <a:t> de Vida de Ciência de Dados</a:t>
            </a:r>
          </a:p>
        </p:txBody>
      </p:sp>
      <p:pic>
        <p:nvPicPr>
          <p:cNvPr id="6" name="Imagem 5" descr="Diagrama&#10;&#10;Descrição gerada automaticamente">
            <a:extLst>
              <a:ext uri="{FF2B5EF4-FFF2-40B4-BE49-F238E27FC236}">
                <a16:creationId xmlns:a16="http://schemas.microsoft.com/office/drawing/2014/main" id="{4231527D-BB4A-1145-8767-087979351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2893" y="1353081"/>
            <a:ext cx="6623843" cy="4942209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A14C5940-DF1E-C549-9200-52CA61D27311}"/>
              </a:ext>
            </a:extLst>
          </p:cNvPr>
          <p:cNvSpPr/>
          <p:nvPr/>
        </p:nvSpPr>
        <p:spPr>
          <a:xfrm>
            <a:off x="3398945" y="6361435"/>
            <a:ext cx="5394109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100" dirty="0" err="1">
                <a:latin typeface="Helvetica" pitchFamily="2" charset="0"/>
              </a:rPr>
              <a:t>https</a:t>
            </a:r>
            <a:r>
              <a:rPr lang="pt-BR" sz="1100" dirty="0">
                <a:latin typeface="Helvetica" pitchFamily="2" charset="0"/>
              </a:rPr>
              <a:t>://</a:t>
            </a:r>
            <a:r>
              <a:rPr lang="pt-BR" sz="1100" dirty="0" err="1">
                <a:latin typeface="Helvetica" pitchFamily="2" charset="0"/>
              </a:rPr>
              <a:t>docs.microsoft.com</a:t>
            </a:r>
            <a:r>
              <a:rPr lang="pt-BR" sz="1100" dirty="0">
                <a:latin typeface="Helvetica" pitchFamily="2" charset="0"/>
              </a:rPr>
              <a:t>/</a:t>
            </a:r>
            <a:r>
              <a:rPr lang="pt-BR" sz="1100" dirty="0" err="1">
                <a:latin typeface="Helvetica" pitchFamily="2" charset="0"/>
              </a:rPr>
              <a:t>en-us</a:t>
            </a:r>
            <a:r>
              <a:rPr lang="pt-BR" sz="1100" dirty="0">
                <a:latin typeface="Helvetica" pitchFamily="2" charset="0"/>
              </a:rPr>
              <a:t>/</a:t>
            </a:r>
            <a:r>
              <a:rPr lang="pt-BR" sz="1100" dirty="0" err="1">
                <a:latin typeface="Helvetica" pitchFamily="2" charset="0"/>
              </a:rPr>
              <a:t>azure</a:t>
            </a:r>
            <a:r>
              <a:rPr lang="pt-BR" sz="1100" dirty="0">
                <a:latin typeface="Helvetica" pitchFamily="2" charset="0"/>
              </a:rPr>
              <a:t>/</a:t>
            </a:r>
            <a:r>
              <a:rPr lang="pt-BR" sz="1100" dirty="0" err="1">
                <a:latin typeface="Helvetica" pitchFamily="2" charset="0"/>
              </a:rPr>
              <a:t>architecture</a:t>
            </a:r>
            <a:r>
              <a:rPr lang="pt-BR" sz="1100" dirty="0">
                <a:latin typeface="Helvetica" pitchFamily="2" charset="0"/>
              </a:rPr>
              <a:t>/data-</a:t>
            </a:r>
            <a:r>
              <a:rPr lang="pt-BR" sz="1100" dirty="0" err="1">
                <a:latin typeface="Helvetica" pitchFamily="2" charset="0"/>
              </a:rPr>
              <a:t>science</a:t>
            </a:r>
            <a:r>
              <a:rPr lang="pt-BR" sz="1100" dirty="0">
                <a:latin typeface="Helvetica" pitchFamily="2" charset="0"/>
              </a:rPr>
              <a:t>-</a:t>
            </a:r>
            <a:r>
              <a:rPr lang="pt-BR" sz="1100" dirty="0" err="1">
                <a:latin typeface="Helvetica" pitchFamily="2" charset="0"/>
              </a:rPr>
              <a:t>process</a:t>
            </a:r>
            <a:r>
              <a:rPr lang="pt-BR" sz="1100" dirty="0">
                <a:latin typeface="Helvetica" pitchFamily="2" charset="0"/>
              </a:rPr>
              <a:t>/overview</a:t>
            </a:r>
            <a:endParaRPr lang="pt-BR" sz="1100" dirty="0"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3152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FE619F-BC6C-F84D-BA54-A25CA1177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Principais atividades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794369B-14D6-8D4A-9915-25A9E42D3D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/>
              <a:t>A preparação de dados envolve limpeza (raspagem), agregação e transformação para que os dados estejam prontos para tipos específicos de processamento.</a:t>
            </a:r>
          </a:p>
          <a:p>
            <a:r>
              <a:rPr lang="pt-BR" dirty="0"/>
              <a:t>A análise requer o desenvolvimento e o uso de algoritmos, análises e modelos de </a:t>
            </a:r>
            <a:r>
              <a:rPr lang="pt-BR" dirty="0" err="1"/>
              <a:t>Machine</a:t>
            </a:r>
            <a:r>
              <a:rPr lang="pt-BR" dirty="0"/>
              <a:t> Learning, IA.</a:t>
            </a:r>
          </a:p>
          <a:p>
            <a:r>
              <a:rPr lang="pt-BR" dirty="0"/>
              <a:t>No processo de análise o software vasculha os dados para encontrar padrões internos e transformar esses padrões em previsões que apoiem a tomada de decisões de negócios.</a:t>
            </a:r>
          </a:p>
          <a:p>
            <a:r>
              <a:rPr lang="pt-BR" dirty="0"/>
              <a:t>Os resultados devem ser compartilhados por meio do uso hábil de ferramentas de visualização de dados que possibilitem a qualquer pessoa ver os padrões e entender as tendências.</a:t>
            </a:r>
          </a:p>
        </p:txBody>
      </p:sp>
    </p:spTree>
    <p:extLst>
      <p:ext uri="{BB962C8B-B14F-4D97-AF65-F5344CB8AC3E}">
        <p14:creationId xmlns:p14="http://schemas.microsoft.com/office/powerpoint/2010/main" val="23941616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FFB54986-9446-FB4D-9673-484418880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CRISP Data Mining </a:t>
            </a:r>
            <a:r>
              <a:rPr lang="pt-BR" dirty="0" err="1"/>
              <a:t>Process</a:t>
            </a:r>
            <a:endParaRPr lang="pt-BR" dirty="0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B5602119-371A-D34D-A913-CCFB15DE24C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pt-BR" dirty="0" err="1"/>
              <a:t>CRoss</a:t>
            </a:r>
            <a:r>
              <a:rPr lang="pt-BR" dirty="0"/>
              <a:t> </a:t>
            </a:r>
            <a:r>
              <a:rPr lang="pt-BR" dirty="0" err="1"/>
              <a:t>Industry</a:t>
            </a:r>
            <a:r>
              <a:rPr lang="pt-BR" dirty="0"/>
              <a:t> Standard </a:t>
            </a:r>
            <a:r>
              <a:rPr lang="pt-BR" dirty="0" err="1"/>
              <a:t>Process</a:t>
            </a:r>
            <a:r>
              <a:rPr lang="pt-BR" dirty="0"/>
              <a:t> for Data Mining (CRISP-DM</a:t>
            </a:r>
          </a:p>
          <a:p>
            <a:pPr lvl="1"/>
            <a:r>
              <a:rPr lang="pt-BR" dirty="0"/>
              <a:t>Modelo de processo com seis fases de mineração de dados</a:t>
            </a:r>
          </a:p>
          <a:p>
            <a:pPr lvl="1"/>
            <a:r>
              <a:rPr lang="pt-BR" dirty="0"/>
              <a:t>Relação muito próxima com os modelos de processo de </a:t>
            </a:r>
            <a:r>
              <a:rPr lang="pt-BR" dirty="0" err="1"/>
              <a:t>Knowledge</a:t>
            </a:r>
            <a:r>
              <a:rPr lang="pt-BR" dirty="0"/>
              <a:t> Discovery in </a:t>
            </a:r>
            <a:r>
              <a:rPr lang="pt-BR" dirty="0" err="1"/>
              <a:t>Databases</a:t>
            </a:r>
            <a:r>
              <a:rPr lang="pt-BR" dirty="0"/>
              <a:t> (KDD)</a:t>
            </a:r>
          </a:p>
          <a:p>
            <a:pPr lvl="1"/>
            <a:r>
              <a:rPr lang="pt-BR" dirty="0"/>
              <a:t>Início dos anos 1990</a:t>
            </a:r>
          </a:p>
          <a:p>
            <a:r>
              <a:rPr lang="pt-BR" b="1" dirty="0"/>
              <a:t>Mineração de dados</a:t>
            </a:r>
          </a:p>
          <a:p>
            <a:pPr lvl="1"/>
            <a:r>
              <a:rPr lang="pt-BR" dirty="0"/>
              <a:t>processo de explorar dados à procura de padrões consistentes</a:t>
            </a:r>
          </a:p>
          <a:p>
            <a:pPr lvl="1"/>
            <a:r>
              <a:rPr lang="pt-BR" dirty="0"/>
              <a:t>detectar relacionamentos sistemáticos entre variáveis</a:t>
            </a:r>
          </a:p>
          <a:p>
            <a:pPr lvl="1"/>
            <a:r>
              <a:rPr lang="pt-BR" dirty="0"/>
              <a:t>descobrir regras, identificar fatores e tendências-chave, descobrir padrões e relacionamentos ocultos em grandes bancos de dados para auxiliar a tomada de decisões</a:t>
            </a:r>
          </a:p>
          <a:p>
            <a:pPr lvl="1"/>
            <a:r>
              <a:rPr lang="pt-BR" dirty="0"/>
              <a:t>Usada preferencialmente em </a:t>
            </a:r>
            <a:r>
              <a:rPr lang="pt-BR" b="1" dirty="0"/>
              <a:t>Business </a:t>
            </a:r>
            <a:r>
              <a:rPr lang="pt-BR" b="1" dirty="0" err="1"/>
              <a:t>Intelligence</a:t>
            </a:r>
            <a:r>
              <a:rPr lang="pt-BR" b="1" dirty="0"/>
              <a:t> </a:t>
            </a:r>
            <a:r>
              <a:rPr lang="pt-BR" dirty="0"/>
              <a:t>(BI)</a:t>
            </a:r>
          </a:p>
          <a:p>
            <a:pPr lvl="1"/>
            <a:endParaRPr lang="pt-BR" dirty="0"/>
          </a:p>
        </p:txBody>
      </p:sp>
      <p:pic>
        <p:nvPicPr>
          <p:cNvPr id="10" name="Espaço Reservado para Conteúdo 9">
            <a:extLst>
              <a:ext uri="{FF2B5EF4-FFF2-40B4-BE49-F238E27FC236}">
                <a16:creationId xmlns:a16="http://schemas.microsoft.com/office/drawing/2014/main" id="{E1F96AB0-0B7A-EF48-9E5E-C9DB7D341C7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85192" y="4207159"/>
            <a:ext cx="4816690" cy="2505143"/>
          </a:xfr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44774989-80A8-E242-8F62-0546467E9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1" y="1398269"/>
            <a:ext cx="5842672" cy="273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3168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DC466F12-32C8-8A44-926B-ADA0E4C8A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Fluxo de mineração de dados</a:t>
            </a:r>
          </a:p>
        </p:txBody>
      </p:sp>
      <p:pic>
        <p:nvPicPr>
          <p:cNvPr id="8" name="Espaço Reservado para Conteúdo 7" descr="Diagrama&#10;&#10;Descrição gerada automaticamente">
            <a:extLst>
              <a:ext uri="{FF2B5EF4-FFF2-40B4-BE49-F238E27FC236}">
                <a16:creationId xmlns:a16="http://schemas.microsoft.com/office/drawing/2014/main" id="{8F2180B8-2718-B74C-ACBD-3C6881EBF9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9815" y="1928668"/>
            <a:ext cx="6972370" cy="4195763"/>
          </a:xfr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DE579EE3-4AEC-3D45-B95C-8015EB66EC7A}"/>
              </a:ext>
            </a:extLst>
          </p:cNvPr>
          <p:cNvSpPr/>
          <p:nvPr/>
        </p:nvSpPr>
        <p:spPr>
          <a:xfrm>
            <a:off x="3017263" y="6361776"/>
            <a:ext cx="656492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200" dirty="0" err="1"/>
              <a:t>http</a:t>
            </a:r>
            <a:r>
              <a:rPr lang="pt-BR" sz="1200" dirty="0"/>
              <a:t>://</a:t>
            </a:r>
            <a:r>
              <a:rPr lang="pt-BR" sz="1200" dirty="0" err="1"/>
              <a:t>bicomvatapa.blogspot.com</a:t>
            </a:r>
            <a:r>
              <a:rPr lang="pt-BR" sz="1200" dirty="0"/>
              <a:t>/2014/11/</a:t>
            </a:r>
            <a:r>
              <a:rPr lang="pt-BR" sz="1200" dirty="0" err="1"/>
              <a:t>mineracao</a:t>
            </a:r>
            <a:r>
              <a:rPr lang="pt-BR" sz="1200" dirty="0"/>
              <a:t>-de-dados-</a:t>
            </a:r>
            <a:r>
              <a:rPr lang="pt-BR" sz="1200" dirty="0" err="1"/>
              <a:t>evolucao</a:t>
            </a:r>
            <a:r>
              <a:rPr lang="pt-BR" sz="1200" dirty="0"/>
              <a:t>-natural-</a:t>
            </a:r>
            <a:r>
              <a:rPr lang="pt-BR" sz="1200" dirty="0" err="1"/>
              <a:t>da.html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29428086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29F8DA2-FC31-EF40-8915-3DEB45CFA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Fluxo CRISP-DM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83D4CF9-5BE0-3542-B8E2-192AC092BA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713506" cy="4493114"/>
          </a:xfrm>
        </p:spPr>
        <p:txBody>
          <a:bodyPr>
            <a:normAutofit fontScale="55000" lnSpcReduction="20000"/>
          </a:bodyPr>
          <a:lstStyle/>
          <a:p>
            <a:r>
              <a:rPr lang="pt-BR" dirty="0"/>
              <a:t>Publicado em 1999 para padronizar os processos de mineração de dados em todos os setores</a:t>
            </a:r>
          </a:p>
          <a:p>
            <a:r>
              <a:rPr lang="pt-BR" dirty="0"/>
              <a:t>Tornou-se metodologia padrão para projetos de mineração de dados</a:t>
            </a:r>
          </a:p>
          <a:p>
            <a:r>
              <a:rPr lang="pt-BR" dirty="0"/>
              <a:t>Conjunto de fases para planejar, organizar e implementar um projeto</a:t>
            </a:r>
          </a:p>
          <a:p>
            <a:r>
              <a:rPr lang="pt-BR" dirty="0"/>
              <a:t>Etapas</a:t>
            </a:r>
          </a:p>
          <a:p>
            <a:pPr lvl="1"/>
            <a:r>
              <a:rPr lang="pt-BR" dirty="0"/>
              <a:t>Compreensão do negócio - O que o negócio precisa?</a:t>
            </a:r>
          </a:p>
          <a:p>
            <a:pPr lvl="1"/>
            <a:r>
              <a:rPr lang="pt-BR" dirty="0"/>
              <a:t>Compreensão de dados - Que dados temos / precisamos? Estão limpos?</a:t>
            </a:r>
          </a:p>
          <a:p>
            <a:pPr lvl="1"/>
            <a:r>
              <a:rPr lang="pt-BR" dirty="0"/>
              <a:t>Preparação de dados - como organizamos os dados para modelagem?</a:t>
            </a:r>
          </a:p>
          <a:p>
            <a:pPr lvl="1"/>
            <a:r>
              <a:rPr lang="pt-BR" dirty="0"/>
              <a:t>Modelagem - Quais técnicas de modelagem devemos aplicar?</a:t>
            </a:r>
          </a:p>
          <a:p>
            <a:pPr lvl="1"/>
            <a:r>
              <a:rPr lang="pt-BR" dirty="0"/>
              <a:t>Avaliação - Qual modelo atende melhor aos objetivos de negócios?</a:t>
            </a:r>
          </a:p>
          <a:p>
            <a:pPr lvl="1"/>
            <a:r>
              <a:rPr lang="pt-BR" dirty="0"/>
              <a:t>Implementação - Como as partes interessadas acessam os resultados?</a:t>
            </a:r>
          </a:p>
          <a:p>
            <a:r>
              <a:rPr lang="pt-BR" dirty="0"/>
              <a:t>Modelo base absorvido para projetos em Data Science</a:t>
            </a:r>
          </a:p>
        </p:txBody>
      </p:sp>
      <p:pic>
        <p:nvPicPr>
          <p:cNvPr id="9" name="Espaço Reservado para Conteúdo 8" descr="Diagrama&#10;&#10;Descrição gerada automaticamente">
            <a:extLst>
              <a:ext uri="{FF2B5EF4-FFF2-40B4-BE49-F238E27FC236}">
                <a16:creationId xmlns:a16="http://schemas.microsoft.com/office/drawing/2014/main" id="{E46E7687-E006-E64C-B366-E480A78AE71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216875"/>
            <a:ext cx="5561013" cy="3568838"/>
          </a:xfrm>
        </p:spPr>
      </p:pic>
    </p:spTree>
    <p:extLst>
      <p:ext uri="{BB962C8B-B14F-4D97-AF65-F5344CB8AC3E}">
        <p14:creationId xmlns:p14="http://schemas.microsoft.com/office/powerpoint/2010/main" val="3366997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859312-A869-284B-B103-26364E479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0"/>
            <a:ext cx="11274612" cy="1000125"/>
          </a:xfrm>
        </p:spPr>
        <p:txBody>
          <a:bodyPr/>
          <a:lstStyle/>
          <a:p>
            <a:r>
              <a:rPr lang="pt-BR"/>
              <a:t>Fluxo de Ciência de Dados</a:t>
            </a:r>
          </a:p>
        </p:txBody>
      </p:sp>
      <p:pic>
        <p:nvPicPr>
          <p:cNvPr id="21" name="Imagem 20" descr="Diagrama&#10;&#10;Descrição gerada automaticamente">
            <a:extLst>
              <a:ext uri="{FF2B5EF4-FFF2-40B4-BE49-F238E27FC236}">
                <a16:creationId xmlns:a16="http://schemas.microsoft.com/office/drawing/2014/main" id="{3A34D057-A027-F34E-9AD6-86FFB379E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375" y="790518"/>
            <a:ext cx="8722519" cy="592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3387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D7659342-4768-4342-9888-E4BB98781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Alguns fluxos de Ciência de Dados</a:t>
            </a:r>
          </a:p>
        </p:txBody>
      </p:sp>
      <p:sp>
        <p:nvSpPr>
          <p:cNvPr id="16" name="Espaço Reservado para Conteúdo 15">
            <a:extLst>
              <a:ext uri="{FF2B5EF4-FFF2-40B4-BE49-F238E27FC236}">
                <a16:creationId xmlns:a16="http://schemas.microsoft.com/office/drawing/2014/main" id="{8ADADBC3-5DFB-5F47-8E3A-3128760F60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10" name="Imagem 9" descr="Diagrama&#10;&#10;Descrição gerada automaticamente">
            <a:extLst>
              <a:ext uri="{FF2B5EF4-FFF2-40B4-BE49-F238E27FC236}">
                <a16:creationId xmlns:a16="http://schemas.microsoft.com/office/drawing/2014/main" id="{6A3CC32C-6A07-1440-8738-A0B130022C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2847" y="2092096"/>
            <a:ext cx="6091861" cy="4053118"/>
          </a:xfrm>
          <a:prstGeom prst="rect">
            <a:avLst/>
          </a:prstGeom>
        </p:spPr>
      </p:pic>
      <p:sp>
        <p:nvSpPr>
          <p:cNvPr id="17" name="Retângulo 16">
            <a:extLst>
              <a:ext uri="{FF2B5EF4-FFF2-40B4-BE49-F238E27FC236}">
                <a16:creationId xmlns:a16="http://schemas.microsoft.com/office/drawing/2014/main" id="{75C7A3E2-5FD8-CE4F-895A-88BAE7570BB0}"/>
              </a:ext>
            </a:extLst>
          </p:cNvPr>
          <p:cNvSpPr/>
          <p:nvPr/>
        </p:nvSpPr>
        <p:spPr>
          <a:xfrm>
            <a:off x="2028091" y="6219841"/>
            <a:ext cx="86633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200" dirty="0"/>
              <a:t>SCHUTT, R., O'NEIL, C. </a:t>
            </a:r>
            <a:r>
              <a:rPr lang="pt-BR" sz="1200" b="1" dirty="0" err="1"/>
              <a:t>Doing</a:t>
            </a:r>
            <a:r>
              <a:rPr lang="pt-BR" sz="1200" b="1" dirty="0"/>
              <a:t> Data Science: </a:t>
            </a:r>
            <a:r>
              <a:rPr lang="pt-BR" sz="1200" b="1" dirty="0" err="1"/>
              <a:t>Straight</a:t>
            </a:r>
            <a:r>
              <a:rPr lang="pt-BR" sz="1200" b="1" dirty="0"/>
              <a:t> Talk </a:t>
            </a:r>
            <a:r>
              <a:rPr lang="pt-BR" sz="1200" b="1" dirty="0" err="1"/>
              <a:t>from</a:t>
            </a:r>
            <a:r>
              <a:rPr lang="pt-BR" sz="1200" b="1" dirty="0"/>
              <a:t> </a:t>
            </a:r>
            <a:r>
              <a:rPr lang="pt-BR" sz="1200" b="1" dirty="0" err="1"/>
              <a:t>the</a:t>
            </a:r>
            <a:r>
              <a:rPr lang="pt-BR" sz="1200" b="1" dirty="0"/>
              <a:t> </a:t>
            </a:r>
            <a:r>
              <a:rPr lang="pt-BR" sz="1200" b="1" dirty="0" err="1"/>
              <a:t>Frontline</a:t>
            </a:r>
            <a:r>
              <a:rPr lang="pt-BR" sz="1200" dirty="0"/>
              <a:t>, </a:t>
            </a:r>
            <a:r>
              <a:rPr lang="pt-BR" sz="1200" dirty="0" err="1"/>
              <a:t>O’Reilly</a:t>
            </a:r>
            <a:r>
              <a:rPr lang="pt-BR" sz="1200" dirty="0"/>
              <a:t> Media, </a:t>
            </a:r>
            <a:r>
              <a:rPr lang="pt-BR" sz="1200" dirty="0" err="1"/>
              <a:t>California</a:t>
            </a:r>
            <a:r>
              <a:rPr lang="pt-BR" sz="1200" dirty="0"/>
              <a:t>, USA 2014. 408 </a:t>
            </a:r>
            <a:r>
              <a:rPr lang="pt-BR" sz="1200" dirty="0" err="1"/>
              <a:t>p</a:t>
            </a:r>
            <a:br>
              <a:rPr lang="pt-BR" sz="1200" dirty="0"/>
            </a:br>
            <a:endParaRPr lang="pt-BR" sz="12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582554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C06C01D-335D-DA47-BC6B-90CA9F6AB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Modelo genérico proposto </a:t>
            </a:r>
          </a:p>
        </p:txBody>
      </p:sp>
      <p:pic>
        <p:nvPicPr>
          <p:cNvPr id="7" name="Espaço Reservado para Conteúdo 6" descr="Diagrama&#10;&#10;Descrição gerada automaticamente">
            <a:extLst>
              <a:ext uri="{FF2B5EF4-FFF2-40B4-BE49-F238E27FC236}">
                <a16:creationId xmlns:a16="http://schemas.microsoft.com/office/drawing/2014/main" id="{1EE0B2C0-1405-1041-95AD-66C243B25F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3631" y="1533889"/>
            <a:ext cx="8370277" cy="4889912"/>
          </a:xfr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D2767185-8F3E-AC40-BD95-73A2CC5EA859}"/>
              </a:ext>
            </a:extLst>
          </p:cNvPr>
          <p:cNvSpPr/>
          <p:nvPr/>
        </p:nvSpPr>
        <p:spPr>
          <a:xfrm>
            <a:off x="4548781" y="6492240"/>
            <a:ext cx="30944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 err="1"/>
              <a:t>https</a:t>
            </a:r>
            <a:r>
              <a:rPr lang="pt-BR" sz="1200" dirty="0"/>
              <a:t>://statsf18.classes.andrewheiss.com/</a:t>
            </a:r>
          </a:p>
        </p:txBody>
      </p:sp>
    </p:spTree>
    <p:extLst>
      <p:ext uri="{BB962C8B-B14F-4D97-AF65-F5344CB8AC3E}">
        <p14:creationId xmlns:p14="http://schemas.microsoft.com/office/powerpoint/2010/main" val="13481650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0F107D-5ABD-A143-BF6B-7561218D8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Etapa de AED no fluxo de Ciência de Dados</a:t>
            </a:r>
          </a:p>
        </p:txBody>
      </p:sp>
      <p:pic>
        <p:nvPicPr>
          <p:cNvPr id="5" name="Espaço Reservado para Conteúdo 4" descr="Interface gráfica do usuário, Diagrama&#10;&#10;Descrição gerada automaticamente">
            <a:extLst>
              <a:ext uri="{FF2B5EF4-FFF2-40B4-BE49-F238E27FC236}">
                <a16:creationId xmlns:a16="http://schemas.microsoft.com/office/drawing/2014/main" id="{3CE5BFC5-6582-3448-BA0C-2BB996EA01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5016" y="1526510"/>
            <a:ext cx="8721968" cy="4965730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8B2C4E7-82C4-FA4A-9E23-C0E65FEFEAF9}"/>
              </a:ext>
            </a:extLst>
          </p:cNvPr>
          <p:cNvSpPr/>
          <p:nvPr/>
        </p:nvSpPr>
        <p:spPr>
          <a:xfrm>
            <a:off x="2485293" y="3429000"/>
            <a:ext cx="7197970" cy="291318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C9D58DF9-4807-8F4B-9742-692BEFEE0BB0}"/>
              </a:ext>
            </a:extLst>
          </p:cNvPr>
          <p:cNvSpPr/>
          <p:nvPr/>
        </p:nvSpPr>
        <p:spPr>
          <a:xfrm>
            <a:off x="2485293" y="6499106"/>
            <a:ext cx="73811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200" dirty="0" err="1"/>
              <a:t>https</a:t>
            </a:r>
            <a:r>
              <a:rPr lang="pt-BR" sz="1200" dirty="0"/>
              <a:t>://</a:t>
            </a:r>
            <a:r>
              <a:rPr lang="pt-BR" sz="1200" dirty="0" err="1"/>
              <a:t>blog.camelot-group.com</a:t>
            </a:r>
            <a:r>
              <a:rPr lang="pt-BR" sz="1200" dirty="0"/>
              <a:t>/2019/03/</a:t>
            </a:r>
            <a:r>
              <a:rPr lang="pt-BR" sz="1200" dirty="0" err="1"/>
              <a:t>exploratory</a:t>
            </a:r>
            <a:r>
              <a:rPr lang="pt-BR" sz="1200" dirty="0"/>
              <a:t>-data-</a:t>
            </a:r>
            <a:r>
              <a:rPr lang="pt-BR" sz="1200" dirty="0" err="1"/>
              <a:t>analysis</a:t>
            </a:r>
            <a:r>
              <a:rPr lang="pt-BR" sz="1200" dirty="0"/>
              <a:t>-</a:t>
            </a:r>
            <a:r>
              <a:rPr lang="pt-BR" sz="1200" dirty="0" err="1"/>
              <a:t>an</a:t>
            </a:r>
            <a:r>
              <a:rPr lang="pt-BR" sz="1200" dirty="0"/>
              <a:t>-</a:t>
            </a:r>
            <a:r>
              <a:rPr lang="pt-BR" sz="1200" dirty="0" err="1"/>
              <a:t>important</a:t>
            </a:r>
            <a:r>
              <a:rPr lang="pt-BR" sz="1200" dirty="0"/>
              <a:t>-</a:t>
            </a:r>
            <a:r>
              <a:rPr lang="pt-BR" sz="1200" dirty="0" err="1"/>
              <a:t>step</a:t>
            </a:r>
            <a:r>
              <a:rPr lang="pt-BR" sz="1200" dirty="0"/>
              <a:t>-in-data-</a:t>
            </a:r>
            <a:r>
              <a:rPr lang="pt-BR" sz="1200" dirty="0" err="1"/>
              <a:t>science</a:t>
            </a:r>
            <a:r>
              <a:rPr lang="pt-BR" sz="12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4500905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Homem de terno e óculos&#10;&#10;Descrição gerada automaticamente">
            <a:extLst>
              <a:ext uri="{FF2B5EF4-FFF2-40B4-BE49-F238E27FC236}">
                <a16:creationId xmlns:a16="http://schemas.microsoft.com/office/drawing/2014/main" id="{3EBF0DBD-AF14-8549-B76D-B5DAEF88A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E97AB58A-43F3-7F47-857D-91B5DF0651D0}"/>
              </a:ext>
            </a:extLst>
          </p:cNvPr>
          <p:cNvSpPr/>
          <p:nvPr/>
        </p:nvSpPr>
        <p:spPr>
          <a:xfrm>
            <a:off x="7366672" y="6414917"/>
            <a:ext cx="3819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err="1"/>
              <a:t>https</a:t>
            </a:r>
            <a:r>
              <a:rPr lang="pt-BR"/>
              <a:t>://</a:t>
            </a:r>
            <a:r>
              <a:rPr lang="pt-BR" err="1"/>
              <a:t>i.redd.it</a:t>
            </a:r>
            <a:r>
              <a:rPr lang="pt-BR"/>
              <a:t>/ikdymainj6p21.jpg</a:t>
            </a:r>
          </a:p>
        </p:txBody>
      </p:sp>
    </p:spTree>
    <p:extLst>
      <p:ext uri="{BB962C8B-B14F-4D97-AF65-F5344CB8AC3E}">
        <p14:creationId xmlns:p14="http://schemas.microsoft.com/office/powerpoint/2010/main" val="4243178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E8461DF6-A62C-C44B-B729-DE6C1E465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Processo básico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81435F-EA40-044F-883E-3C0EBA8235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/>
              <a:t>Após a coleta e a digitação de dados em um banco de dados apropriado, o próximo passo é a análise descritiva. </a:t>
            </a:r>
          </a:p>
          <a:p>
            <a:r>
              <a:rPr lang="pt-BR"/>
              <a:t>A </a:t>
            </a:r>
            <a:r>
              <a:rPr lang="pt-BR" b="1"/>
              <a:t>análise descritiva </a:t>
            </a:r>
            <a:r>
              <a:rPr lang="pt-BR"/>
              <a:t>detalhada permite </a:t>
            </a:r>
          </a:p>
          <a:p>
            <a:pPr lvl="1"/>
            <a:r>
              <a:rPr lang="pt-BR"/>
              <a:t>familiarizar-se com os dados </a:t>
            </a:r>
          </a:p>
          <a:p>
            <a:pPr lvl="1"/>
            <a:r>
              <a:rPr lang="pt-BR"/>
              <a:t>organizá-los </a:t>
            </a:r>
          </a:p>
          <a:p>
            <a:pPr lvl="1"/>
            <a:r>
              <a:rPr lang="pt-BR"/>
              <a:t>sintetizá-los para obter as informações necessárias do </a:t>
            </a:r>
            <a:r>
              <a:rPr lang="pt-BR" err="1"/>
              <a:t>dataset</a:t>
            </a:r>
            <a:endParaRPr lang="pt-BR"/>
          </a:p>
          <a:p>
            <a:r>
              <a:rPr lang="pt-BR" b="1"/>
              <a:t>Responder as questões que estão sendo estudadas</a:t>
            </a:r>
            <a:r>
              <a:rPr lang="pt-BR"/>
              <a:t>.</a:t>
            </a:r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9C83F32A-FC5B-344F-B121-F613E4FB40B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968179"/>
            <a:ext cx="5561013" cy="4066229"/>
          </a:xfrm>
        </p:spPr>
      </p:pic>
    </p:spTree>
    <p:extLst>
      <p:ext uri="{BB962C8B-B14F-4D97-AF65-F5344CB8AC3E}">
        <p14:creationId xmlns:p14="http://schemas.microsoft.com/office/powerpoint/2010/main" val="17810361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2B09C4-870C-1245-9438-58A822761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744909"/>
            <a:ext cx="5562600" cy="26078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dirty="0" err="1"/>
              <a:t>Análise</a:t>
            </a:r>
            <a:r>
              <a:rPr lang="en-US"/>
              <a:t> </a:t>
            </a:r>
            <a:r>
              <a:rPr lang="en-US" err="1"/>
              <a:t>Exploratória</a:t>
            </a:r>
            <a:r>
              <a:rPr lang="en-US"/>
              <a:t> de Dados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1AAA7B8-A778-F144-832F-91757BA4A9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431" y="3549650"/>
            <a:ext cx="6468081" cy="267017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200" dirty="0" err="1"/>
              <a:t>Noções</a:t>
            </a:r>
            <a:r>
              <a:rPr lang="en-US" sz="2200" dirty="0"/>
              <a:t> Gerais </a:t>
            </a:r>
            <a:r>
              <a:rPr lang="en-US" sz="2200" dirty="0" err="1"/>
              <a:t>sobre</a:t>
            </a:r>
            <a:r>
              <a:rPr lang="en-US" sz="2200" dirty="0"/>
              <a:t> o </a:t>
            </a:r>
            <a:r>
              <a:rPr lang="en-US" sz="2200" dirty="0" err="1"/>
              <a:t>Fluxo</a:t>
            </a:r>
            <a:r>
              <a:rPr lang="en-US" sz="2200" dirty="0"/>
              <a:t> de Data Science</a:t>
            </a:r>
          </a:p>
        </p:txBody>
      </p:sp>
      <p:pic>
        <p:nvPicPr>
          <p:cNvPr id="1026" name="Picture 2" descr="Introduction to Exploratory Data Analysis of Bahmni using R | by Karrtik  Iyer | Bahmni Blog | Medium">
            <a:extLst>
              <a:ext uri="{FF2B5EF4-FFF2-40B4-BE49-F238E27FC236}">
                <a16:creationId xmlns:a16="http://schemas.microsoft.com/office/drawing/2014/main" id="{1EC14298-C08F-804F-ABC9-C817B55185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9" r="2942" b="2"/>
          <a:stretch/>
        </p:blipFill>
        <p:spPr bwMode="auto">
          <a:xfrm>
            <a:off x="6671775" y="891938"/>
            <a:ext cx="5046291" cy="5046291"/>
          </a:xfrm>
          <a:custGeom>
            <a:avLst/>
            <a:gdLst/>
            <a:ahLst/>
            <a:cxnLst/>
            <a:rect l="l" t="t" r="r" b="b"/>
            <a:pathLst>
              <a:path w="4800600" h="4800600">
                <a:moveTo>
                  <a:pt x="2400300" y="0"/>
                </a:moveTo>
                <a:cubicBezTo>
                  <a:pt x="3725949" y="0"/>
                  <a:pt x="4800600" y="1074651"/>
                  <a:pt x="4800600" y="2400300"/>
                </a:cubicBezTo>
                <a:cubicBezTo>
                  <a:pt x="4800600" y="3725949"/>
                  <a:pt x="3725949" y="4800600"/>
                  <a:pt x="2400300" y="4800600"/>
                </a:cubicBezTo>
                <a:cubicBezTo>
                  <a:pt x="1074651" y="4800600"/>
                  <a:pt x="0" y="3725949"/>
                  <a:pt x="0" y="2400300"/>
                </a:cubicBezTo>
                <a:cubicBezTo>
                  <a:pt x="0" y="1074651"/>
                  <a:pt x="1074651" y="0"/>
                  <a:pt x="24003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ubtítulo 2">
            <a:extLst>
              <a:ext uri="{FF2B5EF4-FFF2-40B4-BE49-F238E27FC236}">
                <a16:creationId xmlns:a16="http://schemas.microsoft.com/office/drawing/2014/main" id="{7FC2A19C-5F1E-DD44-B417-2B4BE2316AEF}"/>
              </a:ext>
            </a:extLst>
          </p:cNvPr>
          <p:cNvSpPr txBox="1">
            <a:spLocks/>
          </p:cNvSpPr>
          <p:nvPr/>
        </p:nvSpPr>
        <p:spPr>
          <a:xfrm>
            <a:off x="797106" y="5624450"/>
            <a:ext cx="3894376" cy="88290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pt-BR" sz="1000"/>
              <a:t>João Pedro Albino</a:t>
            </a:r>
          </a:p>
          <a:p>
            <a:pPr>
              <a:lnSpc>
                <a:spcPct val="90000"/>
              </a:lnSpc>
            </a:pPr>
            <a:r>
              <a:rPr lang="pt-BR" sz="1000"/>
              <a:t>Departamento de Computação / Faculdade de Ciências</a:t>
            </a:r>
          </a:p>
          <a:p>
            <a:pPr>
              <a:lnSpc>
                <a:spcPct val="90000"/>
              </a:lnSpc>
            </a:pPr>
            <a:r>
              <a:rPr lang="pt-BR" sz="1000"/>
              <a:t>PPG-</a:t>
            </a:r>
            <a:r>
              <a:rPr lang="pt-BR" sz="1000" err="1"/>
              <a:t>MiT</a:t>
            </a:r>
            <a:r>
              <a:rPr lang="pt-BR" sz="1000"/>
              <a:t> / Faculdade de Artes, Arquitetura, Comunicação e Design</a:t>
            </a:r>
          </a:p>
          <a:p>
            <a:pPr>
              <a:lnSpc>
                <a:spcPct val="90000"/>
              </a:lnSpc>
            </a:pPr>
            <a:endParaRPr lang="pt-BR" sz="1000"/>
          </a:p>
        </p:txBody>
      </p:sp>
    </p:spTree>
    <p:extLst>
      <p:ext uri="{BB962C8B-B14F-4D97-AF65-F5344CB8AC3E}">
        <p14:creationId xmlns:p14="http://schemas.microsoft.com/office/powerpoint/2010/main" val="2949807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E169EA-C09C-8C43-8F45-E12E2305B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Etapas da AED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215240F-0B68-D049-992D-296F649879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3559175"/>
          </a:xfrm>
        </p:spPr>
        <p:txBody>
          <a:bodyPr>
            <a:normAutofit fontScale="55000" lnSpcReduction="20000"/>
          </a:bodyPr>
          <a:lstStyle/>
          <a:p>
            <a:r>
              <a:rPr lang="pt-BR"/>
              <a:t>Preparar os dados para serem acessíveis a qualquer técnica estatística;</a:t>
            </a:r>
          </a:p>
          <a:p>
            <a:r>
              <a:rPr lang="pt-BR"/>
              <a:t>Realizar um </a:t>
            </a:r>
            <a:r>
              <a:rPr lang="pt-BR" b="1"/>
              <a:t>exame gráfico </a:t>
            </a:r>
            <a:r>
              <a:rPr lang="pt-BR"/>
              <a:t>da natureza das </a:t>
            </a:r>
            <a:r>
              <a:rPr lang="pt-BR" b="1"/>
              <a:t>variáveis individuais</a:t>
            </a:r>
            <a:r>
              <a:rPr lang="pt-BR"/>
              <a:t> a analisar e </a:t>
            </a:r>
            <a:r>
              <a:rPr lang="pt-BR" b="1"/>
              <a:t>uma análise descritiva </a:t>
            </a:r>
            <a:r>
              <a:rPr lang="pt-BR"/>
              <a:t>que permita quantificar alguns aspectos gráficos dos dados;</a:t>
            </a:r>
          </a:p>
          <a:p>
            <a:r>
              <a:rPr lang="pt-BR"/>
              <a:t>Realizar um </a:t>
            </a:r>
            <a:r>
              <a:rPr lang="pt-BR" b="1"/>
              <a:t>exame gráfico</a:t>
            </a:r>
            <a:r>
              <a:rPr lang="pt-BR"/>
              <a:t> das </a:t>
            </a:r>
            <a:r>
              <a:rPr lang="pt-BR" b="1"/>
              <a:t>relações entre as variáveis analisadas</a:t>
            </a:r>
            <a:r>
              <a:rPr lang="pt-BR"/>
              <a:t> e uma </a:t>
            </a:r>
            <a:r>
              <a:rPr lang="pt-BR" b="1"/>
              <a:t>análise descritiva </a:t>
            </a:r>
            <a:r>
              <a:rPr lang="pt-BR"/>
              <a:t>que </a:t>
            </a:r>
            <a:r>
              <a:rPr lang="pt-BR" b="1"/>
              <a:t>quantifique o grau de inter-relação </a:t>
            </a:r>
            <a:r>
              <a:rPr lang="pt-BR"/>
              <a:t>entre elas;</a:t>
            </a:r>
          </a:p>
          <a:p>
            <a:r>
              <a:rPr lang="pt-BR"/>
              <a:t>Identificar os possíveis </a:t>
            </a:r>
            <a:r>
              <a:rPr lang="pt-BR" b="1"/>
              <a:t>casos atípicos </a:t>
            </a:r>
            <a:r>
              <a:rPr lang="pt-BR"/>
              <a:t>(</a:t>
            </a:r>
            <a:r>
              <a:rPr lang="pt-BR" b="1" err="1"/>
              <a:t>outliers</a:t>
            </a:r>
            <a:r>
              <a:rPr lang="pt-BR"/>
              <a:t>);</a:t>
            </a:r>
          </a:p>
          <a:p>
            <a:r>
              <a:rPr lang="pt-BR"/>
              <a:t>Avaliar, se for </a:t>
            </a:r>
            <a:r>
              <a:rPr lang="pt-BR" err="1"/>
              <a:t>necesário</a:t>
            </a:r>
            <a:r>
              <a:rPr lang="pt-BR"/>
              <a:t>, a </a:t>
            </a:r>
            <a:r>
              <a:rPr lang="pt-BR" b="1"/>
              <a:t>presença de dados ausentes </a:t>
            </a:r>
            <a:r>
              <a:rPr lang="pt-BR"/>
              <a:t>(</a:t>
            </a:r>
            <a:r>
              <a:rPr lang="pt-BR" b="1" err="1"/>
              <a:t>missing</a:t>
            </a:r>
            <a:r>
              <a:rPr lang="pt-BR" b="1"/>
              <a:t> data</a:t>
            </a:r>
            <a:r>
              <a:rPr lang="pt-BR"/>
              <a:t>);</a:t>
            </a:r>
          </a:p>
          <a:p>
            <a:r>
              <a:rPr lang="pt-BR"/>
              <a:t>Avaliar, se for </a:t>
            </a:r>
            <a:r>
              <a:rPr lang="pt-BR" err="1"/>
              <a:t>necesário</a:t>
            </a:r>
            <a:r>
              <a:rPr lang="pt-BR"/>
              <a:t>, algumas suposições básicas, como </a:t>
            </a:r>
            <a:r>
              <a:rPr lang="pt-BR" b="1"/>
              <a:t>normalidade</a:t>
            </a:r>
            <a:r>
              <a:rPr lang="pt-BR"/>
              <a:t>, </a:t>
            </a:r>
            <a:r>
              <a:rPr lang="pt-BR" b="1" err="1"/>
              <a:t>lineariedade</a:t>
            </a:r>
            <a:r>
              <a:rPr lang="pt-BR"/>
              <a:t> e </a:t>
            </a:r>
            <a:r>
              <a:rPr lang="pt-BR" b="1" err="1"/>
              <a:t>homocedasticidade</a:t>
            </a:r>
            <a:r>
              <a:rPr lang="pt-BR"/>
              <a:t>.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43480F03-F3F7-DE4C-9B64-4DE36B4839EC}"/>
              </a:ext>
            </a:extLst>
          </p:cNvPr>
          <p:cNvSpPr/>
          <p:nvPr/>
        </p:nvSpPr>
        <p:spPr>
          <a:xfrm>
            <a:off x="6265333" y="5840678"/>
            <a:ext cx="5720469" cy="2454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000" err="1"/>
              <a:t>https</a:t>
            </a:r>
            <a:r>
              <a:rPr lang="pt-BR" sz="1000"/>
              <a:t>://</a:t>
            </a:r>
            <a:r>
              <a:rPr lang="pt-BR" sz="1000" err="1"/>
              <a:t>www.ibpad.com.br</a:t>
            </a:r>
            <a:r>
              <a:rPr lang="pt-BR" sz="1000"/>
              <a:t>/aula/importancia-da-analise-exploratoria-de-dados-mms-2ed/</a:t>
            </a:r>
          </a:p>
        </p:txBody>
      </p:sp>
      <p:pic>
        <p:nvPicPr>
          <p:cNvPr id="3076" name="Picture 4" descr="A importância da análise exploratória de dados | IBPAD">
            <a:extLst>
              <a:ext uri="{FF2B5EF4-FFF2-40B4-BE49-F238E27FC236}">
                <a16:creationId xmlns:a16="http://schemas.microsoft.com/office/drawing/2014/main" id="{2E427343-53C8-0E46-8043-57A2223C4D83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407029"/>
            <a:ext cx="5561013" cy="3188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1C26A6BC-A8AC-1C44-BBBD-E1E81D21D031}"/>
              </a:ext>
            </a:extLst>
          </p:cNvPr>
          <p:cNvSpPr/>
          <p:nvPr/>
        </p:nvSpPr>
        <p:spPr>
          <a:xfrm>
            <a:off x="1186371" y="5472769"/>
            <a:ext cx="4105753" cy="2455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000" err="1"/>
              <a:t>http</a:t>
            </a:r>
            <a:r>
              <a:rPr lang="pt-BR" sz="1000"/>
              <a:t>://</a:t>
            </a:r>
            <a:r>
              <a:rPr lang="pt-BR" sz="1000" err="1"/>
              <a:t>www.each.usp.br</a:t>
            </a:r>
            <a:r>
              <a:rPr lang="pt-BR" sz="1000"/>
              <a:t>/</a:t>
            </a:r>
            <a:r>
              <a:rPr lang="pt-BR" sz="1000" err="1"/>
              <a:t>lauretto</a:t>
            </a:r>
            <a:r>
              <a:rPr lang="pt-BR" sz="1000"/>
              <a:t>/SIN5008_2011/aula01/aula1/</a:t>
            </a:r>
          </a:p>
        </p:txBody>
      </p:sp>
    </p:spTree>
    <p:extLst>
      <p:ext uri="{BB962C8B-B14F-4D97-AF65-F5344CB8AC3E}">
        <p14:creationId xmlns:p14="http://schemas.microsoft.com/office/powerpoint/2010/main" val="1489799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545001F7-3F8F-4035-8348-1B9798C77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"/>
            <a:ext cx="5236971" cy="6858000"/>
            <a:chOff x="20829" y="1"/>
            <a:chExt cx="5236971" cy="6857999"/>
          </a:xfrm>
        </p:grpSpPr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0A49B481-5581-4AF6-AFFC-BB62F86A3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CA289CF0-18E2-49F0-8C1F-511C4BA480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sp>
        <p:nvSpPr>
          <p:cNvPr id="83" name="Rectangle 82">
            <a:extLst>
              <a:ext uri="{FF2B5EF4-FFF2-40B4-BE49-F238E27FC236}">
                <a16:creationId xmlns:a16="http://schemas.microsoft.com/office/drawing/2014/main" id="{0DADC141-2CF4-4D22-BFEF-05FB358E4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228" y="685800"/>
            <a:ext cx="108204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F43A66C0-8F79-4D55-8A61-9E980D5FEE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228" y="685800"/>
            <a:ext cx="10820400" cy="54864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CBA0D57D-9D86-954F-B8DD-D7E1C3888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066800"/>
            <a:ext cx="5410200" cy="19970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err="1"/>
              <a:t>Características</a:t>
            </a:r>
            <a:r>
              <a:rPr lang="en-US" sz="3600"/>
              <a:t> da AED</a:t>
            </a:r>
          </a:p>
        </p:txBody>
      </p:sp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AB294DDC-8DE9-D048-86FD-F0641BD972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3200400"/>
            <a:ext cx="5410200" cy="25908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/>
              <a:t>AED </a:t>
            </a:r>
            <a:r>
              <a:rPr lang="en-US" sz="1800" err="1"/>
              <a:t>extrai</a:t>
            </a:r>
            <a:r>
              <a:rPr lang="en-US" sz="1800"/>
              <a:t> </a:t>
            </a:r>
            <a:r>
              <a:rPr lang="en-US" sz="1800" err="1"/>
              <a:t>informações</a:t>
            </a:r>
            <a:r>
              <a:rPr lang="en-US" sz="1800"/>
              <a:t> de um dataset </a:t>
            </a:r>
            <a:r>
              <a:rPr lang="en-US" sz="1800" err="1"/>
              <a:t>sem</a:t>
            </a:r>
            <a:r>
              <a:rPr lang="en-US" sz="1800"/>
              <a:t> </a:t>
            </a:r>
            <a:r>
              <a:rPr lang="en-US" sz="1800" err="1"/>
              <a:t>suposições</a:t>
            </a:r>
            <a:r>
              <a:rPr lang="en-US" sz="1800"/>
              <a:t> de um </a:t>
            </a:r>
            <a:r>
              <a:rPr lang="en-US" sz="1800" err="1"/>
              <a:t>modelo</a:t>
            </a:r>
            <a:r>
              <a:rPr lang="en-US" sz="1800"/>
              <a:t>.</a:t>
            </a:r>
          </a:p>
          <a:p>
            <a:r>
              <a:rPr lang="en-US" sz="1800"/>
              <a:t>As </a:t>
            </a:r>
            <a:r>
              <a:rPr lang="en-US" sz="1800" err="1"/>
              <a:t>técnicas</a:t>
            </a:r>
            <a:r>
              <a:rPr lang="en-US" sz="1800"/>
              <a:t> </a:t>
            </a:r>
            <a:r>
              <a:rPr lang="en-US" sz="1800" err="1"/>
              <a:t>gráficas</a:t>
            </a:r>
            <a:r>
              <a:rPr lang="en-US" sz="1800"/>
              <a:t> </a:t>
            </a:r>
            <a:r>
              <a:rPr lang="en-US" sz="1800" err="1"/>
              <a:t>desempenham</a:t>
            </a:r>
            <a:r>
              <a:rPr lang="en-US" sz="1800"/>
              <a:t> um </a:t>
            </a:r>
            <a:r>
              <a:rPr lang="en-US" sz="1800" err="1"/>
              <a:t>importante</a:t>
            </a:r>
            <a:r>
              <a:rPr lang="en-US" sz="1800"/>
              <a:t> </a:t>
            </a:r>
            <a:r>
              <a:rPr lang="en-US" sz="1800" err="1"/>
              <a:t>papel</a:t>
            </a:r>
            <a:r>
              <a:rPr lang="en-US" sz="1800"/>
              <a:t> </a:t>
            </a:r>
            <a:r>
              <a:rPr lang="en-US" sz="1800" err="1"/>
              <a:t>em</a:t>
            </a:r>
            <a:r>
              <a:rPr lang="en-US" sz="1800"/>
              <a:t> AED.</a:t>
            </a:r>
          </a:p>
          <a:p>
            <a:pPr lvl="1"/>
            <a:r>
              <a:rPr lang="en-US" sz="1400" err="1"/>
              <a:t>Obter</a:t>
            </a:r>
            <a:r>
              <a:rPr lang="en-US" sz="1400"/>
              <a:t> insights </a:t>
            </a:r>
            <a:r>
              <a:rPr lang="en-US" sz="1400" err="1"/>
              <a:t>sobre</a:t>
            </a:r>
            <a:r>
              <a:rPr lang="en-US" sz="1400"/>
              <a:t> </a:t>
            </a:r>
            <a:r>
              <a:rPr lang="en-US" sz="1400" err="1"/>
              <a:t>os</a:t>
            </a:r>
            <a:r>
              <a:rPr lang="en-US" sz="1400"/>
              <a:t> dados!</a:t>
            </a:r>
          </a:p>
          <a:p>
            <a:pPr lvl="1"/>
            <a:r>
              <a:rPr lang="en-US" sz="1400"/>
              <a:t>Inclusive </a:t>
            </a:r>
            <a:r>
              <a:rPr lang="en-US" sz="1400" err="1"/>
              <a:t>sobre</a:t>
            </a:r>
            <a:r>
              <a:rPr lang="en-US" sz="1400"/>
              <a:t> </a:t>
            </a:r>
            <a:r>
              <a:rPr lang="en-US" sz="1400" err="1"/>
              <a:t>distribuição</a:t>
            </a:r>
            <a:r>
              <a:rPr lang="en-US" sz="1400"/>
              <a:t>, </a:t>
            </a:r>
            <a:r>
              <a:rPr lang="en-US" sz="1400" err="1"/>
              <a:t>tendência</a:t>
            </a:r>
            <a:r>
              <a:rPr lang="en-US" sz="1400"/>
              <a:t> central, </a:t>
            </a:r>
            <a:r>
              <a:rPr lang="en-US" sz="1400" err="1"/>
              <a:t>extensão</a:t>
            </a:r>
            <a:r>
              <a:rPr lang="en-US" sz="1400"/>
              <a:t> (</a:t>
            </a:r>
            <a:r>
              <a:rPr lang="en-US" sz="1400" err="1"/>
              <a:t>escopo</a:t>
            </a:r>
            <a:r>
              <a:rPr lang="en-US" sz="1400"/>
              <a:t>), </a:t>
            </a:r>
            <a:r>
              <a:rPr lang="en-US" sz="1400" err="1"/>
              <a:t>modalidade</a:t>
            </a:r>
            <a:r>
              <a:rPr lang="en-US" sz="1400"/>
              <a:t> e outliers (</a:t>
            </a:r>
            <a:r>
              <a:rPr lang="en-US" sz="1400" err="1"/>
              <a:t>valores</a:t>
            </a:r>
            <a:r>
              <a:rPr lang="en-US" sz="1400"/>
              <a:t> que </a:t>
            </a:r>
            <a:r>
              <a:rPr lang="en-US" sz="1400" err="1"/>
              <a:t>fogem</a:t>
            </a:r>
            <a:r>
              <a:rPr lang="en-US" sz="1400"/>
              <a:t> </a:t>
            </a:r>
            <a:r>
              <a:rPr lang="en-US" sz="1400" err="1"/>
              <a:t>à</a:t>
            </a:r>
            <a:r>
              <a:rPr lang="en-US" sz="1400"/>
              <a:t> </a:t>
            </a:r>
            <a:r>
              <a:rPr lang="en-US" sz="1400" err="1"/>
              <a:t>normalidade</a:t>
            </a:r>
            <a:r>
              <a:rPr lang="en-US" sz="1400"/>
              <a:t>)</a:t>
            </a:r>
          </a:p>
          <a:p>
            <a:endParaRPr lang="en-US" sz="1800"/>
          </a:p>
        </p:txBody>
      </p:sp>
      <p:pic>
        <p:nvPicPr>
          <p:cNvPr id="4098" name="Picture 2" descr="Figure">
            <a:extLst>
              <a:ext uri="{FF2B5EF4-FFF2-40B4-BE49-F238E27FC236}">
                <a16:creationId xmlns:a16="http://schemas.microsoft.com/office/drawing/2014/main" id="{6360F9CB-9D04-6F4B-A7BC-37E947520D0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10400" y="2234519"/>
            <a:ext cx="4209625" cy="2388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4E3E806F-E186-5641-A3F7-51C4A5D2B4DC}"/>
              </a:ext>
            </a:extLst>
          </p:cNvPr>
          <p:cNvSpPr txBox="1"/>
          <p:nvPr/>
        </p:nvSpPr>
        <p:spPr>
          <a:xfrm>
            <a:off x="10069551" y="1583473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61025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F783E1-E3F9-6744-8EBE-16495050D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Abordagem dos dados em AED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8DF4F115-682C-CA40-A3EE-5E36C18F6B4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/>
              <a:t>Na Análise Exploratória de Dados não há a imposição de um modelo aos dados</a:t>
            </a:r>
          </a:p>
          <a:p>
            <a:r>
              <a:rPr lang="pt-BR"/>
              <a:t>Mineração nos dados para </a:t>
            </a:r>
            <a:r>
              <a:rPr lang="pt-BR" i="1"/>
              <a:t>eventualmente</a:t>
            </a:r>
            <a:r>
              <a:rPr lang="pt-BR"/>
              <a:t> indicar qual modelo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AE62A6E4-48EC-2F42-853E-5E074378222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45076" y="2282303"/>
            <a:ext cx="4457700" cy="85090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C3AD1AF-0FAD-4F4F-81C4-A18FC1AA1D8C}"/>
              </a:ext>
            </a:extLst>
          </p:cNvPr>
          <p:cNvSpPr txBox="1"/>
          <p:nvPr/>
        </p:nvSpPr>
        <p:spPr>
          <a:xfrm>
            <a:off x="7547653" y="1897672"/>
            <a:ext cx="2252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/>
              <a:t>Estatística Clássica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B568E6C0-E166-2447-864C-5568038D3C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4219" y="4381767"/>
            <a:ext cx="4457700" cy="850900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C68BD43A-5BF4-0143-ABCF-FBAB2CD420ED}"/>
              </a:ext>
            </a:extLst>
          </p:cNvPr>
          <p:cNvSpPr txBox="1"/>
          <p:nvPr/>
        </p:nvSpPr>
        <p:spPr>
          <a:xfrm>
            <a:off x="7309693" y="4001294"/>
            <a:ext cx="3468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/>
              <a:t>Análise Exploratória de Dados</a:t>
            </a:r>
          </a:p>
        </p:txBody>
      </p:sp>
    </p:spTree>
    <p:extLst>
      <p:ext uri="{BB962C8B-B14F-4D97-AF65-F5344CB8AC3E}">
        <p14:creationId xmlns:p14="http://schemas.microsoft.com/office/powerpoint/2010/main" val="4019025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Rectangle 19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125" name="Picture 192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5126" name="Rectangle 193">
            <a:extLst>
              <a:ext uri="{FF2B5EF4-FFF2-40B4-BE49-F238E27FC236}">
                <a16:creationId xmlns:a16="http://schemas.microsoft.com/office/drawing/2014/main" id="{310E06F9-9F12-4D1B-92C0-4B30818D0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127" name="Rectangle 194">
            <a:extLst>
              <a:ext uri="{FF2B5EF4-FFF2-40B4-BE49-F238E27FC236}">
                <a16:creationId xmlns:a16="http://schemas.microsoft.com/office/drawing/2014/main" id="{8F5EFE88-F6A7-4B53-AF99-227DFC56A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30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128" name="Rectangle 195">
            <a:extLst>
              <a:ext uri="{FF2B5EF4-FFF2-40B4-BE49-F238E27FC236}">
                <a16:creationId xmlns:a16="http://schemas.microsoft.com/office/drawing/2014/main" id="{BF9AF5CF-AE21-453A-8D3F-6D9FC64A1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58395" y="0"/>
            <a:ext cx="618138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B1F42CFD-7B52-6942-BDB3-261DB5D1A9A6}"/>
              </a:ext>
            </a:extLst>
          </p:cNvPr>
          <p:cNvSpPr/>
          <p:nvPr/>
        </p:nvSpPr>
        <p:spPr>
          <a:xfrm>
            <a:off x="838200" y="744909"/>
            <a:ext cx="4785546" cy="315541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  <a:tabLst>
                <a:tab pos="711200" algn="l"/>
              </a:tabLst>
            </a:pPr>
            <a:r>
              <a:rPr lang="en-US" altLang="zh-CN" sz="44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Tópicos</a:t>
            </a:r>
            <a:r>
              <a:rPr lang="en-US" altLang="zh-CN" sz="44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altLang="zh-CN" sz="44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Estatística</a:t>
            </a:r>
            <a:r>
              <a:rPr lang="en-US" altLang="zh-CN" sz="44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altLang="zh-CN" sz="44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Básica</a:t>
            </a:r>
            <a:endParaRPr lang="en-US" altLang="zh-CN" sz="44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BE79AECD-175A-4F8E-98CE-F42417E11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6955029" y="1"/>
            <a:ext cx="5236971" cy="6858000"/>
            <a:chOff x="20829" y="1"/>
            <a:chExt cx="5236971" cy="6857999"/>
          </a:xfrm>
        </p:grpSpPr>
        <p:pic>
          <p:nvPicPr>
            <p:cNvPr id="198" name="Picture 197">
              <a:extLst>
                <a:ext uri="{FF2B5EF4-FFF2-40B4-BE49-F238E27FC236}">
                  <a16:creationId xmlns:a16="http://schemas.microsoft.com/office/drawing/2014/main" id="{84486F97-4C7D-4D9F-9D44-D94D553A4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199" name="Picture 198">
              <a:extLst>
                <a:ext uri="{FF2B5EF4-FFF2-40B4-BE49-F238E27FC236}">
                  <a16:creationId xmlns:a16="http://schemas.microsoft.com/office/drawing/2014/main" id="{34DFF9E9-1483-4F2A-AC73-917348B9A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pic>
        <p:nvPicPr>
          <p:cNvPr id="5122" name="Picture 2" descr="Estatística básica: conceitos e interpretações">
            <a:extLst>
              <a:ext uri="{FF2B5EF4-FFF2-40B4-BE49-F238E27FC236}">
                <a16:creationId xmlns:a16="http://schemas.microsoft.com/office/drawing/2014/main" id="{851BEA14-E8B0-8B43-858E-A26739D40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76437" y="2173832"/>
            <a:ext cx="4817466" cy="2505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E0EF31D8-8AC7-D848-A680-BBA30369EC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12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B7CC9ED-57A2-429E-8FD9-D55F47275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3EF0E40-AEB8-4DF7-A67A-7317B3BF9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8138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D585F00-B044-8849-8984-15404F364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6992"/>
            <a:ext cx="4953000" cy="23086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Definição básica de estatística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4120CF3-CB4F-B544-8C77-8F32CE967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819400"/>
            <a:ext cx="4952681" cy="34609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700">
                <a:solidFill>
                  <a:srgbClr val="FFFFFF"/>
                </a:solidFill>
              </a:rPr>
              <a:t>Conjunto de técnicas para, sistematicamente:</a:t>
            </a:r>
          </a:p>
          <a:p>
            <a:pPr lvl="1">
              <a:lnSpc>
                <a:spcPct val="100000"/>
              </a:lnSpc>
            </a:pPr>
            <a:r>
              <a:rPr lang="en-US" sz="1700">
                <a:solidFill>
                  <a:srgbClr val="FFFFFF"/>
                </a:solidFill>
              </a:rPr>
              <a:t>Planejar a coleta de dados oriundos de estudos ou experimentos, realizados em qualquer área do conhecimento.</a:t>
            </a:r>
          </a:p>
          <a:p>
            <a:pPr lvl="1">
              <a:lnSpc>
                <a:spcPct val="100000"/>
              </a:lnSpc>
            </a:pPr>
            <a:r>
              <a:rPr lang="en-US" sz="1700">
                <a:solidFill>
                  <a:srgbClr val="FFFFFF"/>
                </a:solidFill>
              </a:rPr>
              <a:t>Descrever, analisar e interpretar dados</a:t>
            </a:r>
          </a:p>
          <a:p>
            <a:pPr lvl="1">
              <a:lnSpc>
                <a:spcPct val="100000"/>
              </a:lnSpc>
            </a:pPr>
            <a:r>
              <a:rPr lang="en-US" sz="1700">
                <a:solidFill>
                  <a:srgbClr val="FFFFFF"/>
                </a:solidFill>
              </a:rPr>
              <a:t>Extrair informações para subsidiar decisões ou conclusões</a:t>
            </a:r>
          </a:p>
          <a:p>
            <a:pPr>
              <a:lnSpc>
                <a:spcPct val="100000"/>
              </a:lnSpc>
            </a:pPr>
            <a:r>
              <a:rPr lang="en-US" sz="1700">
                <a:solidFill>
                  <a:srgbClr val="FFFFFF"/>
                </a:solidFill>
              </a:rPr>
              <a:t>Conjunto de técnicas úteis para a tomada de decisão sobre um processo ou população, baseada na análise da informação contida em uma amostra desta população.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39BAE37-B96C-4F71-BC0F-C5F3C7DFDE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6955029" y="1"/>
            <a:ext cx="5236971" cy="6858000"/>
            <a:chOff x="20829" y="1"/>
            <a:chExt cx="5236971" cy="6857999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F586E638-2324-405E-9DF6-E3DDA81B8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954E671-967A-4B9A-8F60-B0834D07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pic>
        <p:nvPicPr>
          <p:cNvPr id="21" name="Espaço Reservado para Conteúdo 20" descr="Diagrama&#10;&#10;Descrição gerada automaticamente">
            <a:extLst>
              <a:ext uri="{FF2B5EF4-FFF2-40B4-BE49-F238E27FC236}">
                <a16:creationId xmlns:a16="http://schemas.microsoft.com/office/drawing/2014/main" id="{A345924C-D7F7-3D46-8680-FB9615931BC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6403415" y="1922572"/>
            <a:ext cx="5714343" cy="363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507214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Custom 81">
      <a:dk1>
        <a:sysClr val="windowText" lastClr="000000"/>
      </a:dk1>
      <a:lt1>
        <a:sysClr val="window" lastClr="FFFFFF"/>
      </a:lt1>
      <a:dk2>
        <a:srgbClr val="21363B"/>
      </a:dk2>
      <a:lt2>
        <a:srgbClr val="F4F2F0"/>
      </a:lt2>
      <a:accent1>
        <a:srgbClr val="758468"/>
      </a:accent1>
      <a:accent2>
        <a:srgbClr val="B5A7AC"/>
      </a:accent2>
      <a:accent3>
        <a:srgbClr val="CC9C6F"/>
      </a:accent3>
      <a:accent4>
        <a:srgbClr val="767640"/>
      </a:accent4>
      <a:accent5>
        <a:srgbClr val="A5B295"/>
      </a:accent5>
      <a:accent6>
        <a:srgbClr val="C19DA7"/>
      </a:accent6>
      <a:hlink>
        <a:srgbClr val="D13D6E"/>
      </a:hlink>
      <a:folHlink>
        <a:srgbClr val="6C9D92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2952</TotalTime>
  <Words>1884</Words>
  <Application>Microsoft Macintosh PowerPoint</Application>
  <PresentationFormat>Widescreen</PresentationFormat>
  <Paragraphs>236</Paragraphs>
  <Slides>40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40</vt:i4>
      </vt:variant>
    </vt:vector>
  </HeadingPairs>
  <TitlesOfParts>
    <vt:vector size="49" baseType="lpstr">
      <vt:lpstr>Arial Unicode MS</vt:lpstr>
      <vt:lpstr>Arial</vt:lpstr>
      <vt:lpstr>Avenir Next LT Pro</vt:lpstr>
      <vt:lpstr>AvenirNext LT Pro Medium</vt:lpstr>
      <vt:lpstr>Calibri</vt:lpstr>
      <vt:lpstr>Helvetica</vt:lpstr>
      <vt:lpstr>Sabon Next LT</vt:lpstr>
      <vt:lpstr>System Font Regular</vt:lpstr>
      <vt:lpstr>DappledVTI</vt:lpstr>
      <vt:lpstr>Análise Exploratória de Dados</vt:lpstr>
      <vt:lpstr>Introdução</vt:lpstr>
      <vt:lpstr>Introdução</vt:lpstr>
      <vt:lpstr>Processo básico</vt:lpstr>
      <vt:lpstr>Etapas da AED</vt:lpstr>
      <vt:lpstr>Características da AED</vt:lpstr>
      <vt:lpstr>Abordagem dos dados em AED</vt:lpstr>
      <vt:lpstr>Apresentação do PowerPoint</vt:lpstr>
      <vt:lpstr>Definição básica de estatística</vt:lpstr>
      <vt:lpstr>Pensamento estatístico</vt:lpstr>
      <vt:lpstr>Conceitos essenciais de estatística básica</vt:lpstr>
      <vt:lpstr>Conceitos essenciais Estatística descritiva </vt:lpstr>
      <vt:lpstr>Conceitos essenciais Estatística descritiva </vt:lpstr>
      <vt:lpstr>Conceitos essenciais Probabilidade</vt:lpstr>
      <vt:lpstr>Conceitos essenciais Estatística Inferencial</vt:lpstr>
      <vt:lpstr>Estendendo conceitos estatísticos Análise Multivariada</vt:lpstr>
      <vt:lpstr>Resumo</vt:lpstr>
      <vt:lpstr>Resumo: Etapas da Análise Estatística</vt:lpstr>
      <vt:lpstr>Escalas de Mensuração</vt:lpstr>
      <vt:lpstr>Tipos de Dados Estruturados</vt:lpstr>
      <vt:lpstr>Tipos de Dados Semi Estruturados</vt:lpstr>
      <vt:lpstr>Tipos de Dados Não Estruturados</vt:lpstr>
      <vt:lpstr>Resumo Categoria de Dados</vt:lpstr>
      <vt:lpstr>Tipos de Variáveis</vt:lpstr>
      <vt:lpstr>Apresentação do PowerPoint</vt:lpstr>
      <vt:lpstr>Tipos de Variáveis Exemplos</vt:lpstr>
      <vt:lpstr>Escalas de Mensuração</vt:lpstr>
      <vt:lpstr>Fluxo de Ciência de Dados</vt:lpstr>
      <vt:lpstr>Algumas definições</vt:lpstr>
      <vt:lpstr>Cíclo de Vida de Ciência de Dados</vt:lpstr>
      <vt:lpstr>Principais atividades</vt:lpstr>
      <vt:lpstr>CRISP Data Mining Process</vt:lpstr>
      <vt:lpstr>Fluxo de mineração de dados</vt:lpstr>
      <vt:lpstr>Fluxo CRISP-DM</vt:lpstr>
      <vt:lpstr>Fluxo de Ciência de Dados</vt:lpstr>
      <vt:lpstr>Alguns fluxos de Ciência de Dados</vt:lpstr>
      <vt:lpstr>Modelo genérico proposto </vt:lpstr>
      <vt:lpstr>Etapa de AED no fluxo de Ciência de Dados</vt:lpstr>
      <vt:lpstr>Apresentação do PowerPoint</vt:lpstr>
      <vt:lpstr>Análise Exploratória de Dados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à Análise Exploratória de Dados</dc:title>
  <dc:creator>Joao Pedro Albino</dc:creator>
  <cp:lastModifiedBy>Joao Pedro Albino</cp:lastModifiedBy>
  <cp:revision>85</cp:revision>
  <dcterms:created xsi:type="dcterms:W3CDTF">2021-10-14T14:47:11Z</dcterms:created>
  <dcterms:modified xsi:type="dcterms:W3CDTF">2021-10-25T20:50:59Z</dcterms:modified>
</cp:coreProperties>
</file>

<file path=docProps/thumbnail.jpeg>
</file>